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60" r:id="rId2"/>
    <p:sldId id="258" r:id="rId3"/>
    <p:sldId id="256" r:id="rId4"/>
    <p:sldId id="261" r:id="rId5"/>
    <p:sldId id="262" r:id="rId6"/>
    <p:sldId id="263" r:id="rId7"/>
    <p:sldId id="264" r:id="rId8"/>
    <p:sldId id="257" r:id="rId9"/>
    <p:sldId id="259" r:id="rId10"/>
  </p:sldIdLst>
  <p:sldSz cx="12192000" cy="6858000"/>
  <p:notesSz cx="6858000" cy="9144000"/>
  <p:embeddedFontLst>
    <p:embeddedFont>
      <p:font typeface="Helvetica Neue" panose="02000403000000020004" pitchFamily="2" charset="0"/>
      <p:regular r:id="rId12"/>
      <p:bold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matic Bold" panose="02000803000000000000" pitchFamily="2" charset="0"/>
      <p:bold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 - El &quot;A E I O U&quot; del cambio climático" id="{FA29B875-61FD-48FD-A969-48A033F4E819}">
          <p14:sldIdLst>
            <p14:sldId id="260"/>
          </p14:sldIdLst>
        </p14:section>
        <p14:section name="A E I O U - Introducción" id="{AC0E5293-BA32-4584-A7AF-071617C203F1}">
          <p14:sldIdLst>
            <p14:sldId id="258"/>
          </p14:sldIdLst>
        </p14:section>
        <p14:section name="A" id="{0350D5A2-0A46-4435-83AE-57A31D801341}">
          <p14:sldIdLst>
            <p14:sldId id="256"/>
          </p14:sldIdLst>
        </p14:section>
        <p14:section name="E" id="{04E736BD-D8F4-45B9-B083-F98255004FDB}">
          <p14:sldIdLst>
            <p14:sldId id="261"/>
          </p14:sldIdLst>
        </p14:section>
        <p14:section name="I" id="{2A6718E7-3EE1-41F2-AECC-16E7DF1B5DF7}">
          <p14:sldIdLst>
            <p14:sldId id="262"/>
          </p14:sldIdLst>
        </p14:section>
        <p14:section name="O" id="{EC86AA53-1587-438A-AFBE-BF9B65DF2EA2}">
          <p14:sldIdLst>
            <p14:sldId id="263"/>
          </p14:sldIdLst>
        </p14:section>
        <p14:section name="U" id="{1D0F560C-9712-4855-AD22-196EBE70B4D1}">
          <p14:sldIdLst>
            <p14:sldId id="264"/>
          </p14:sldIdLst>
        </p14:section>
        <p14:section name="Iberdrola - En el centro del cambio climático" id="{459ED29A-14B8-4448-84C7-D9481CF3D5F2}">
          <p14:sldIdLst>
            <p14:sldId id="257"/>
          </p14:sldIdLst>
        </p14:section>
        <p14:section name="Gracias" id="{D6F683C1-7C90-4FED-A173-6EBCDBA3783B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18"/>
    <a:srgbClr val="6C9424"/>
    <a:srgbClr val="E4E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FDA26-854A-420C-9748-72DB03AA74CD}" type="datetimeFigureOut">
              <a:rPr lang="es-ES" smtClean="0"/>
              <a:t>27/06/2018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5C0C6-DAE2-498D-898B-7BE8A9ADC3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06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5C0C6-DAE2-498D-898B-7BE8A9ADC30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20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5C0C6-DAE2-498D-898B-7BE8A9ADC30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27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5C0C6-DAE2-498D-898B-7BE8A9ADC30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00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5C0C6-DAE2-498D-898B-7BE8A9ADC30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632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5C0C6-DAE2-498D-898B-7BE8A9ADC30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84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erdrola.es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erdrola.es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berdrola.es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8414" y="6344979"/>
            <a:ext cx="2838939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E4E8D3"/>
                </a:solidFill>
                <a:latin typeface="Helvetica Neue" panose="02000403000000020004" pitchFamily="2" charset="0"/>
              </a:defRPr>
            </a:lvl1pPr>
          </a:lstStyle>
          <a:p>
            <a:fld id="{4680C536-1F4B-45CC-ACE3-974070E39F3E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5" y="6199007"/>
            <a:ext cx="1633731" cy="38404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734646" y="6109284"/>
            <a:ext cx="10722708" cy="51581"/>
          </a:xfrm>
          <a:prstGeom prst="rect">
            <a:avLst/>
          </a:prstGeom>
          <a:solidFill>
            <a:srgbClr val="E4E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70" y="6227533"/>
            <a:ext cx="350521" cy="353569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>
          <a:xfrm>
            <a:off x="4138922" y="6344979"/>
            <a:ext cx="36999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b="1" kern="1200" dirty="0" smtClean="0">
                <a:solidFill>
                  <a:schemeClr val="bg1"/>
                </a:solidFill>
                <a:latin typeface="Helvetica Neue" panose="02000403000000020004" pitchFamily="2" charset="0"/>
                <a:ea typeface="+mn-ea"/>
                <a:cs typeface="+mn-cs"/>
              </a:rPr>
              <a:t>@carlos_salle_ib - @Iberdrola - @cambioclimastop</a:t>
            </a:r>
            <a:endParaRPr lang="es-ES" sz="1200" b="1" kern="1200" dirty="0">
              <a:solidFill>
                <a:schemeClr val="bg1"/>
              </a:solidFill>
              <a:latin typeface="Helvetica Neue" panose="020004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00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8414" y="6344979"/>
            <a:ext cx="2838939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6C9424"/>
                </a:solidFill>
                <a:latin typeface="Helvetica Neue" panose="02000403000000020004" pitchFamily="2" charset="0"/>
              </a:defRPr>
            </a:lvl1pPr>
          </a:lstStyle>
          <a:p>
            <a:fld id="{4680C536-1F4B-45CC-ACE3-974070E39F3E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5" y="6199007"/>
            <a:ext cx="1633731" cy="38404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734646" y="6109284"/>
            <a:ext cx="10722708" cy="51581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70" y="6229057"/>
            <a:ext cx="350521" cy="350521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>
          <a:xfrm>
            <a:off x="4138922" y="6344979"/>
            <a:ext cx="36999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b="1" kern="1200" dirty="0" smtClean="0">
                <a:solidFill>
                  <a:srgbClr val="6C9424"/>
                </a:solidFill>
                <a:latin typeface="Helvetica Neue" panose="02000403000000020004" pitchFamily="2" charset="0"/>
                <a:ea typeface="+mn-ea"/>
                <a:cs typeface="+mn-cs"/>
              </a:rPr>
              <a:t>@carlos_salle_ib - @Iberdrola - @cambioclimastop</a:t>
            </a:r>
            <a:endParaRPr lang="es-ES" sz="1200" b="1" kern="1200" dirty="0">
              <a:solidFill>
                <a:srgbClr val="6C9424"/>
              </a:solidFill>
              <a:latin typeface="Helvetica Neue" panose="02000403000000020004" pitchFamily="2" charset="0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2" y="186855"/>
            <a:ext cx="11747016" cy="57637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9" y="6081530"/>
            <a:ext cx="1916092" cy="6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36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8414" y="6344979"/>
            <a:ext cx="2838939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E4E8D3"/>
                </a:solidFill>
                <a:latin typeface="Helvetica Neue" panose="02000403000000020004" pitchFamily="2" charset="0"/>
              </a:defRPr>
            </a:lvl1pPr>
          </a:lstStyle>
          <a:p>
            <a:fld id="{4680C536-1F4B-45CC-ACE3-974070E39F3E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5" y="6199007"/>
            <a:ext cx="1633731" cy="38404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734646" y="6109284"/>
            <a:ext cx="10722708" cy="51581"/>
          </a:xfrm>
          <a:prstGeom prst="rect">
            <a:avLst/>
          </a:prstGeom>
          <a:solidFill>
            <a:srgbClr val="E4E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70" y="6227533"/>
            <a:ext cx="350521" cy="353569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>
          <a:xfrm>
            <a:off x="4138922" y="6344979"/>
            <a:ext cx="36999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b="1" kern="1200" dirty="0" smtClean="0">
                <a:solidFill>
                  <a:schemeClr val="bg1"/>
                </a:solidFill>
                <a:latin typeface="Helvetica Neue" panose="02000403000000020004" pitchFamily="2" charset="0"/>
                <a:ea typeface="+mn-ea"/>
                <a:cs typeface="+mn-cs"/>
              </a:rPr>
              <a:t>@carlos_salle_ib - @Iberdrola - @cambioclimastop</a:t>
            </a:r>
            <a:endParaRPr lang="es-ES" sz="1200" b="1" kern="1200" dirty="0">
              <a:solidFill>
                <a:schemeClr val="bg1"/>
              </a:solidFill>
              <a:latin typeface="Helvetica Neue" panose="020004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8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berdrola.es/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hidden="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8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8414" y="6344979"/>
            <a:ext cx="2838939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 b="1">
                <a:solidFill>
                  <a:srgbClr val="E4E8D3"/>
                </a:solidFill>
                <a:latin typeface="Helvetica Neue" panose="02000403000000020004" pitchFamily="2" charset="0"/>
              </a:defRPr>
            </a:lvl1pPr>
          </a:lstStyle>
          <a:p>
            <a:fld id="{4680C536-1F4B-45CC-ACE3-974070E39F3E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>
            <a:hlinkClick r:id="rId6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5" y="6199007"/>
            <a:ext cx="1633731" cy="384049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734646" y="6109284"/>
            <a:ext cx="10722708" cy="51581"/>
          </a:xfrm>
          <a:prstGeom prst="rect">
            <a:avLst/>
          </a:prstGeom>
          <a:solidFill>
            <a:srgbClr val="E4E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70" y="6227533"/>
            <a:ext cx="350521" cy="353569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>
          <a:xfrm>
            <a:off x="4138922" y="6344979"/>
            <a:ext cx="36999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b="1" kern="1200" dirty="0" smtClean="0">
                <a:solidFill>
                  <a:schemeClr val="bg1"/>
                </a:solidFill>
                <a:latin typeface="Helvetica Neue" panose="02000403000000020004" pitchFamily="2" charset="0"/>
                <a:ea typeface="+mn-ea"/>
                <a:cs typeface="+mn-cs"/>
              </a:rPr>
              <a:t>@carlos_salle_ib - @Iberdrola - @cambioclimastop</a:t>
            </a:r>
            <a:endParaRPr lang="es-ES" sz="1200" b="1" kern="1200" dirty="0">
              <a:solidFill>
                <a:schemeClr val="bg1"/>
              </a:solidFill>
              <a:latin typeface="Helvetica Neue" panose="020004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5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3" Type="http://schemas.openxmlformats.org/officeDocument/2006/relationships/image" Target="../media/image88.png"/><Relationship Id="rId21" Type="http://schemas.openxmlformats.org/officeDocument/2006/relationships/image" Target="../media/image105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29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23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66427" y="6052088"/>
            <a:ext cx="11011546" cy="123987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936929" y="6204488"/>
            <a:ext cx="8893444" cy="452034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Species extinction"/>
          <p:cNvSpPr txBox="1"/>
          <p:nvPr/>
        </p:nvSpPr>
        <p:spPr>
          <a:xfrm>
            <a:off x="0" y="1095230"/>
            <a:ext cx="12192000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7200" dirty="0">
                <a:solidFill>
                  <a:schemeClr val="bg1"/>
                </a:solidFill>
                <a:latin typeface="Amatic Bold" panose="02000803000000000000" pitchFamily="2" charset="0"/>
              </a:rPr>
              <a:t>Key elements to fight against </a:t>
            </a:r>
            <a:r>
              <a:rPr lang="en-US" sz="7200" dirty="0">
                <a:solidFill>
                  <a:srgbClr val="E85818"/>
                </a:solidFill>
                <a:latin typeface="Amatic Bold" panose="02000803000000000000" pitchFamily="2" charset="0"/>
              </a:rPr>
              <a:t>climate change</a:t>
            </a:r>
            <a:endParaRPr lang="es-ES" sz="7200" dirty="0">
              <a:solidFill>
                <a:srgbClr val="E85818"/>
              </a:solidFill>
              <a:latin typeface="Amatic Bold" panose="02000803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" y="1612234"/>
            <a:ext cx="12090674" cy="42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C536-1F4B-45CC-ACE3-974070E39F3E}" type="slidenum">
              <a:rPr lang="es-ES" smtClean="0"/>
              <a:pPr/>
              <a:t>2</a:t>
            </a:fld>
            <a:endParaRPr lang="es-ES" dirty="0"/>
          </a:p>
        </p:txBody>
      </p:sp>
      <p:pic>
        <p:nvPicPr>
          <p:cNvPr id="4" name="Plantilla indice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"/>
            <a:ext cx="12192000" cy="6845808"/>
          </a:xfrm>
          <a:prstGeom prst="rect">
            <a:avLst/>
          </a:prstGeom>
        </p:spPr>
      </p:pic>
      <p:pic>
        <p:nvPicPr>
          <p:cNvPr id="5" name="A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0" y="1679320"/>
            <a:ext cx="551689" cy="691897"/>
          </a:xfrm>
          <a:prstGeom prst="rect">
            <a:avLst/>
          </a:prstGeom>
        </p:spPr>
      </p:pic>
      <p:pic>
        <p:nvPicPr>
          <p:cNvPr id="3" name="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9" y="1799716"/>
            <a:ext cx="1176530" cy="1143002"/>
          </a:xfrm>
          <a:prstGeom prst="rect">
            <a:avLst/>
          </a:prstGeom>
        </p:spPr>
      </p:pic>
      <p:pic>
        <p:nvPicPr>
          <p:cNvPr id="7" name="E ico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42" y="1536826"/>
            <a:ext cx="512065" cy="716281"/>
          </a:xfrm>
          <a:prstGeom prst="rect">
            <a:avLst/>
          </a:prstGeom>
        </p:spPr>
      </p:pic>
      <p:pic>
        <p:nvPicPr>
          <p:cNvPr id="6" name="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34" y="1737231"/>
            <a:ext cx="1021082" cy="1267971"/>
          </a:xfrm>
          <a:prstGeom prst="rect">
            <a:avLst/>
          </a:prstGeom>
        </p:spPr>
      </p:pic>
      <p:pic>
        <p:nvPicPr>
          <p:cNvPr id="9" name="I ic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68" y="1598928"/>
            <a:ext cx="554737" cy="664465"/>
          </a:xfrm>
          <a:prstGeom prst="rect">
            <a:avLst/>
          </a:prstGeom>
        </p:spPr>
      </p:pic>
      <p:pic>
        <p:nvPicPr>
          <p:cNvPr id="8" name="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77" y="1627503"/>
            <a:ext cx="454153" cy="1377699"/>
          </a:xfrm>
          <a:prstGeom prst="rect">
            <a:avLst/>
          </a:prstGeom>
        </p:spPr>
      </p:pic>
      <p:pic>
        <p:nvPicPr>
          <p:cNvPr id="11" name="O ic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73" y="1704466"/>
            <a:ext cx="548641" cy="548641"/>
          </a:xfrm>
          <a:prstGeom prst="rect">
            <a:avLst/>
          </a:prstGeom>
        </p:spPr>
      </p:pic>
      <p:pic>
        <p:nvPicPr>
          <p:cNvPr id="10" name="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95" y="1799716"/>
            <a:ext cx="1322835" cy="1200914"/>
          </a:xfrm>
          <a:prstGeom prst="rect">
            <a:avLst/>
          </a:prstGeom>
        </p:spPr>
      </p:pic>
      <p:pic>
        <p:nvPicPr>
          <p:cNvPr id="13" name="U ico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421" y="1725802"/>
            <a:ext cx="518161" cy="527305"/>
          </a:xfrm>
          <a:prstGeom prst="rect">
            <a:avLst/>
          </a:prstGeom>
        </p:spPr>
      </p:pic>
      <p:pic>
        <p:nvPicPr>
          <p:cNvPr id="12" name="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95" y="1818004"/>
            <a:ext cx="1255779" cy="1182626"/>
          </a:xfrm>
          <a:prstGeom prst="rect">
            <a:avLst/>
          </a:prstGeom>
        </p:spPr>
      </p:pic>
      <p:sp>
        <p:nvSpPr>
          <p:cNvPr id="16" name="Evidence energy"/>
          <p:cNvSpPr txBox="1"/>
          <p:nvPr/>
        </p:nvSpPr>
        <p:spPr>
          <a:xfrm>
            <a:off x="3789428" y="2233460"/>
            <a:ext cx="983740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evidence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17" name="Alerta action"/>
          <p:cNvSpPr txBox="1"/>
          <p:nvPr/>
        </p:nvSpPr>
        <p:spPr>
          <a:xfrm>
            <a:off x="1605351" y="2242604"/>
            <a:ext cx="983740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28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action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18" name="Instruments initiativas innovation"/>
          <p:cNvSpPr txBox="1"/>
          <p:nvPr/>
        </p:nvSpPr>
        <p:spPr>
          <a:xfrm>
            <a:off x="5703160" y="2253107"/>
            <a:ext cx="1310590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iniciatives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19" name="Oportunities opponents"/>
          <p:cNvSpPr txBox="1"/>
          <p:nvPr/>
        </p:nvSpPr>
        <p:spPr>
          <a:xfrm>
            <a:off x="8356475" y="2295729"/>
            <a:ext cx="1310590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oportunities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20" name="United universal"/>
          <p:cNvSpPr txBox="1"/>
          <p:nvPr/>
        </p:nvSpPr>
        <p:spPr>
          <a:xfrm>
            <a:off x="10631421" y="2304542"/>
            <a:ext cx="1151004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united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  <a:p>
            <a:pPr>
              <a:lnSpc>
                <a:spcPts val="2600"/>
              </a:lnSpc>
            </a:pPr>
            <a:r>
              <a:rPr lang="es-ES" sz="28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1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65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5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ntilla A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úmero diapo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C536-1F4B-45CC-ACE3-974070E39F3E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38" name="Suel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9"/>
          <a:stretch/>
        </p:blipFill>
        <p:spPr>
          <a:xfrm>
            <a:off x="0" y="5520014"/>
            <a:ext cx="12076201" cy="427495"/>
          </a:xfrm>
          <a:prstGeom prst="rect">
            <a:avLst/>
          </a:prstGeom>
        </p:spPr>
      </p:pic>
      <p:pic>
        <p:nvPicPr>
          <p:cNvPr id="26" name="Icono 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248" y="2429021"/>
            <a:ext cx="533401" cy="844298"/>
          </a:xfrm>
          <a:prstGeom prst="rect">
            <a:avLst/>
          </a:prstGeom>
        </p:spPr>
      </p:pic>
      <p:pic>
        <p:nvPicPr>
          <p:cNvPr id="28" name="Desastres natural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97" y="2740750"/>
            <a:ext cx="3934976" cy="3154686"/>
          </a:xfrm>
          <a:prstGeom prst="rect">
            <a:avLst/>
          </a:prstGeom>
        </p:spPr>
      </p:pic>
      <p:pic>
        <p:nvPicPr>
          <p:cNvPr id="31" name="Especies en peligr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90" y="3841890"/>
            <a:ext cx="2148844" cy="1956820"/>
          </a:xfrm>
          <a:prstGeom prst="rect">
            <a:avLst/>
          </a:prstGeom>
        </p:spPr>
      </p:pic>
      <p:pic>
        <p:nvPicPr>
          <p:cNvPr id="34" name="Refugiados climatico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52" y="3731789"/>
            <a:ext cx="2087884" cy="1990348"/>
          </a:xfrm>
          <a:prstGeom prst="rect">
            <a:avLst/>
          </a:prstGeom>
        </p:spPr>
      </p:pic>
      <p:pic>
        <p:nvPicPr>
          <p:cNvPr id="8" name="Tierr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93" y="410525"/>
            <a:ext cx="2549822" cy="2549822"/>
          </a:xfrm>
          <a:prstGeom prst="rect">
            <a:avLst/>
          </a:prstGeom>
        </p:spPr>
      </p:pic>
      <p:pic>
        <p:nvPicPr>
          <p:cNvPr id="9" name="Flecha verd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55" y="2443648"/>
            <a:ext cx="222969" cy="565272"/>
          </a:xfrm>
          <a:prstGeom prst="rect">
            <a:avLst/>
          </a:prstGeom>
        </p:spPr>
      </p:pic>
      <p:pic>
        <p:nvPicPr>
          <p:cNvPr id="10" name="Termometro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18" y="240682"/>
            <a:ext cx="702838" cy="1769216"/>
          </a:xfrm>
          <a:prstGeom prst="rect">
            <a:avLst/>
          </a:prstGeom>
        </p:spPr>
      </p:pic>
      <p:sp>
        <p:nvSpPr>
          <p:cNvPr id="12" name="Global warming"/>
          <p:cNvSpPr txBox="1"/>
          <p:nvPr/>
        </p:nvSpPr>
        <p:spPr>
          <a:xfrm>
            <a:off x="3360615" y="1155610"/>
            <a:ext cx="114159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s-ES" sz="33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Global</a:t>
            </a:r>
          </a:p>
          <a:p>
            <a:pPr algn="r">
              <a:lnSpc>
                <a:spcPts val="3000"/>
              </a:lnSpc>
            </a:pPr>
            <a:r>
              <a:rPr lang="es-ES" sz="3300" dirty="0" err="1" smtClean="0">
                <a:solidFill>
                  <a:srgbClr val="6C9424"/>
                </a:solidFill>
                <a:latin typeface="Amatic Bold" panose="02000803000000000000" pitchFamily="2" charset="0"/>
              </a:rPr>
              <a:t>warming</a:t>
            </a:r>
            <a:endParaRPr lang="es-ES" sz="33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14" name="Hemisferio sur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02" y="962543"/>
            <a:ext cx="1703835" cy="2322581"/>
          </a:xfrm>
          <a:prstGeom prst="rect">
            <a:avLst/>
          </a:prstGeom>
        </p:spPr>
      </p:pic>
      <p:pic>
        <p:nvPicPr>
          <p:cNvPr id="15" name="Flechas tierra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72" y="1176082"/>
            <a:ext cx="1719075" cy="350521"/>
          </a:xfrm>
          <a:prstGeom prst="rect">
            <a:avLst/>
          </a:prstGeom>
        </p:spPr>
      </p:pic>
      <p:pic>
        <p:nvPicPr>
          <p:cNvPr id="13" name="Hemisferio norte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33" y="240682"/>
            <a:ext cx="1667259" cy="1091186"/>
          </a:xfrm>
          <a:prstGeom prst="rect">
            <a:avLst/>
          </a:prstGeom>
        </p:spPr>
      </p:pic>
      <p:pic>
        <p:nvPicPr>
          <p:cNvPr id="16" name="A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" y="3292939"/>
            <a:ext cx="2374397" cy="2676149"/>
          </a:xfrm>
          <a:prstGeom prst="rect">
            <a:avLst/>
          </a:prstGeom>
        </p:spPr>
      </p:pic>
      <p:pic>
        <p:nvPicPr>
          <p:cNvPr id="17" name="Alerta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95" y="2799664"/>
            <a:ext cx="1447803" cy="2118364"/>
          </a:xfrm>
          <a:prstGeom prst="rect">
            <a:avLst/>
          </a:prstGeom>
        </p:spPr>
      </p:pic>
      <p:sp>
        <p:nvSpPr>
          <p:cNvPr id="18" name="Negative impact"/>
          <p:cNvSpPr txBox="1"/>
          <p:nvPr/>
        </p:nvSpPr>
        <p:spPr>
          <a:xfrm>
            <a:off x="9860762" y="691092"/>
            <a:ext cx="1141596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3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NEGATIVE</a:t>
            </a:r>
          </a:p>
          <a:p>
            <a:pPr>
              <a:lnSpc>
                <a:spcPts val="3000"/>
              </a:lnSpc>
            </a:pPr>
            <a:r>
              <a:rPr lang="es-ES" sz="33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IMPACT ON</a:t>
            </a:r>
          </a:p>
          <a:p>
            <a:pPr>
              <a:lnSpc>
                <a:spcPts val="3000"/>
              </a:lnSpc>
            </a:pPr>
            <a:r>
              <a:rPr lang="es-ES" sz="33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GLOBAL GDP</a:t>
            </a:r>
            <a:endParaRPr lang="es-ES" sz="33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19" name="Alert"/>
          <p:cNvSpPr txBox="1"/>
          <p:nvPr/>
        </p:nvSpPr>
        <p:spPr>
          <a:xfrm>
            <a:off x="570209" y="2908218"/>
            <a:ext cx="1762943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8000" dirty="0" err="1" smtClean="0">
                <a:solidFill>
                  <a:srgbClr val="6C9424"/>
                </a:solidFill>
                <a:latin typeface="Amatic Bold" panose="02000803000000000000" pitchFamily="2" charset="0"/>
              </a:rPr>
              <a:t>alert</a:t>
            </a:r>
            <a:endParaRPr lang="es-ES" sz="80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20" name="Flecha naranja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20" y="2170421"/>
            <a:ext cx="240792" cy="326137"/>
          </a:xfrm>
          <a:prstGeom prst="rect">
            <a:avLst/>
          </a:prstGeom>
        </p:spPr>
      </p:pic>
      <p:pic>
        <p:nvPicPr>
          <p:cNvPr id="21" name="Periodico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2" y="859692"/>
            <a:ext cx="1569723" cy="1380747"/>
          </a:xfrm>
          <a:prstGeom prst="rect">
            <a:avLst/>
          </a:prstGeom>
        </p:spPr>
      </p:pic>
      <p:pic>
        <p:nvPicPr>
          <p:cNvPr id="22" name="Enfasis periodico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7" y="332208"/>
            <a:ext cx="1789180" cy="1170434"/>
          </a:xfrm>
          <a:prstGeom prst="rect">
            <a:avLst/>
          </a:prstGeom>
        </p:spPr>
      </p:pic>
      <p:pic>
        <p:nvPicPr>
          <p:cNvPr id="23" name="Flecha blanca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87" y="771348"/>
            <a:ext cx="1560579" cy="496825"/>
          </a:xfrm>
          <a:prstGeom prst="rect">
            <a:avLst/>
          </a:prstGeom>
        </p:spPr>
      </p:pic>
      <p:pic>
        <p:nvPicPr>
          <p:cNvPr id="24" name="Flecha blanca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39" y="1516834"/>
            <a:ext cx="1042418" cy="387097"/>
          </a:xfrm>
          <a:prstGeom prst="rect">
            <a:avLst/>
          </a:prstGeom>
        </p:spPr>
      </p:pic>
      <p:pic>
        <p:nvPicPr>
          <p:cNvPr id="25" name="Linea separacio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31" y="2544846"/>
            <a:ext cx="9116587" cy="1456947"/>
          </a:xfrm>
          <a:prstGeom prst="rect">
            <a:avLst/>
          </a:prstGeom>
        </p:spPr>
      </p:pic>
      <p:sp>
        <p:nvSpPr>
          <p:cNvPr id="29" name="Extreme events"/>
          <p:cNvSpPr txBox="1"/>
          <p:nvPr/>
        </p:nvSpPr>
        <p:spPr>
          <a:xfrm>
            <a:off x="3160710" y="3093728"/>
            <a:ext cx="21516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8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Extreme </a:t>
            </a: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events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0" name="Flecha verd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6451">
            <a:off x="6469318" y="2639537"/>
            <a:ext cx="222969" cy="565272"/>
          </a:xfrm>
          <a:prstGeom prst="rect">
            <a:avLst/>
          </a:prstGeom>
        </p:spPr>
      </p:pic>
      <p:sp>
        <p:nvSpPr>
          <p:cNvPr id="32" name="Species extinction"/>
          <p:cNvSpPr txBox="1"/>
          <p:nvPr/>
        </p:nvSpPr>
        <p:spPr>
          <a:xfrm>
            <a:off x="6501046" y="3939684"/>
            <a:ext cx="21516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species</a:t>
            </a:r>
            <a:r>
              <a:rPr lang="es-ES" sz="28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extinction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3" name="Flecha verd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6451">
            <a:off x="9254892" y="2398926"/>
            <a:ext cx="222969" cy="565272"/>
          </a:xfrm>
          <a:prstGeom prst="rect">
            <a:avLst/>
          </a:prstGeom>
        </p:spPr>
      </p:pic>
      <p:sp>
        <p:nvSpPr>
          <p:cNvPr id="35" name="Extreme events"/>
          <p:cNvSpPr txBox="1"/>
          <p:nvPr/>
        </p:nvSpPr>
        <p:spPr>
          <a:xfrm>
            <a:off x="9245665" y="3773721"/>
            <a:ext cx="21516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climate</a:t>
            </a:r>
            <a:r>
              <a:rPr lang="es-ES" sz="28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refugees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9" name="Sombra and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34" y="5604973"/>
            <a:ext cx="448057" cy="42672"/>
          </a:xfrm>
          <a:prstGeom prst="rect">
            <a:avLst/>
          </a:prstGeom>
        </p:spPr>
      </p:pic>
      <p:sp>
        <p:nvSpPr>
          <p:cNvPr id="37" name="And"/>
          <p:cNvSpPr txBox="1"/>
          <p:nvPr/>
        </p:nvSpPr>
        <p:spPr>
          <a:xfrm>
            <a:off x="10622179" y="5267495"/>
            <a:ext cx="508278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3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and</a:t>
            </a:r>
            <a:endParaRPr lang="es-ES" sz="33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40" name="Punto 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560" y="5450854"/>
            <a:ext cx="170688" cy="167640"/>
          </a:xfrm>
          <a:prstGeom prst="rect">
            <a:avLst/>
          </a:prstGeom>
        </p:spPr>
      </p:pic>
      <p:pic>
        <p:nvPicPr>
          <p:cNvPr id="41" name="Punto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112" y="5443703"/>
            <a:ext cx="170688" cy="158496"/>
          </a:xfrm>
          <a:prstGeom prst="rect">
            <a:avLst/>
          </a:prstGeom>
        </p:spPr>
      </p:pic>
      <p:pic>
        <p:nvPicPr>
          <p:cNvPr id="42" name="Punto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68" y="5455428"/>
            <a:ext cx="170688" cy="158496"/>
          </a:xfrm>
          <a:prstGeom prst="rect">
            <a:avLst/>
          </a:prstGeom>
        </p:spPr>
      </p:pic>
      <p:sp>
        <p:nvSpPr>
          <p:cNvPr id="43" name="Velo"/>
          <p:cNvSpPr/>
          <p:nvPr/>
        </p:nvSpPr>
        <p:spPr>
          <a:xfrm>
            <a:off x="9987" y="0"/>
            <a:ext cx="12192000" cy="5969088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7515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ccel="10000" de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00"/>
                            </p:stCondLst>
                            <p:childTnLst>
                              <p:par>
                                <p:cTn id="60" presetID="6" presetClass="emph" presetSubtype="0" repeatCount="indefinite" accel="6000" decel="4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50"/>
                            </p:stCondLst>
                            <p:childTnLst>
                              <p:par>
                                <p:cTn id="13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800"/>
                            </p:stCondLst>
                            <p:childTnLst>
                              <p:par>
                                <p:cTn id="14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50"/>
                            </p:stCondLst>
                            <p:childTnLst>
                              <p:par>
                                <p:cTn id="15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200"/>
                            </p:stCondLst>
                            <p:childTnLst>
                              <p:par>
                                <p:cTn id="1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069 L 4.79167E-6 0.063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4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200"/>
                            </p:stCondLst>
                            <p:childTnLst>
                              <p:par>
                                <p:cTn id="1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"/>
                            </p:stCondLst>
                            <p:childTnLst>
                              <p:par>
                                <p:cTn id="1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6" presetClass="emph" presetSubtype="0" repeatCount="indefinite" accel="4000" decel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9" grpId="0"/>
      <p:bldP spid="32" grpId="0"/>
      <p:bldP spid="35" grpId="0"/>
      <p:bldP spid="37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ntilla E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0"/>
            <a:ext cx="12177131" cy="6858000"/>
          </a:xfrm>
          <a:prstGeom prst="rect">
            <a:avLst/>
          </a:prstGeom>
        </p:spPr>
      </p:pic>
      <p:sp>
        <p:nvSpPr>
          <p:cNvPr id="4" name="Número diapo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C536-1F4B-45CC-ACE3-974070E39F3E}" type="slidenum">
              <a:rPr lang="es-ES" smtClean="0"/>
              <a:pPr/>
              <a:t>4</a:t>
            </a:fld>
            <a:endParaRPr lang="es-ES" dirty="0"/>
          </a:p>
        </p:txBody>
      </p:sp>
      <p:pic>
        <p:nvPicPr>
          <p:cNvPr id="38" name="Suel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9"/>
          <a:stretch/>
        </p:blipFill>
        <p:spPr>
          <a:xfrm>
            <a:off x="1" y="5144542"/>
            <a:ext cx="12184176" cy="861051"/>
          </a:xfrm>
          <a:prstGeom prst="rect">
            <a:avLst/>
          </a:prstGeom>
        </p:spPr>
      </p:pic>
      <p:pic>
        <p:nvPicPr>
          <p:cNvPr id="28" name="Coch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72" y="3738310"/>
            <a:ext cx="5400262" cy="2070201"/>
          </a:xfrm>
          <a:prstGeom prst="rect">
            <a:avLst/>
          </a:prstGeom>
        </p:spPr>
      </p:pic>
      <p:pic>
        <p:nvPicPr>
          <p:cNvPr id="31" name="Humo coche fosi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95" y="3467073"/>
            <a:ext cx="3435959" cy="1752249"/>
          </a:xfrm>
          <a:prstGeom prst="rect">
            <a:avLst/>
          </a:prstGeom>
        </p:spPr>
      </p:pic>
      <p:pic>
        <p:nvPicPr>
          <p:cNvPr id="34" name="Edificio fuga calo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76" y="2288835"/>
            <a:ext cx="2997164" cy="3547601"/>
          </a:xfrm>
          <a:prstGeom prst="rect">
            <a:avLst/>
          </a:prstGeom>
        </p:spPr>
      </p:pic>
      <p:pic>
        <p:nvPicPr>
          <p:cNvPr id="42" name="Punto zoo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393" y="4932954"/>
            <a:ext cx="158496" cy="158496"/>
          </a:xfrm>
          <a:prstGeom prst="rect">
            <a:avLst/>
          </a:prstGeom>
        </p:spPr>
      </p:pic>
      <p:pic>
        <p:nvPicPr>
          <p:cNvPr id="26" name="Zoo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62" y="3138858"/>
            <a:ext cx="2205271" cy="1899499"/>
          </a:xfrm>
          <a:prstGeom prst="rect">
            <a:avLst/>
          </a:prstGeom>
        </p:spPr>
      </p:pic>
      <p:pic>
        <p:nvPicPr>
          <p:cNvPr id="2" name="Arbol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7"/>
          <a:stretch/>
        </p:blipFill>
        <p:spPr>
          <a:xfrm>
            <a:off x="8260227" y="440841"/>
            <a:ext cx="3580478" cy="1792228"/>
          </a:xfrm>
          <a:prstGeom prst="rect">
            <a:avLst/>
          </a:prstGeom>
        </p:spPr>
      </p:pic>
      <p:pic>
        <p:nvPicPr>
          <p:cNvPr id="8" name="Fabric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15" y="940219"/>
            <a:ext cx="3209503" cy="2408620"/>
          </a:xfrm>
          <a:prstGeom prst="rect">
            <a:avLst/>
          </a:prstGeom>
        </p:spPr>
      </p:pic>
      <p:pic>
        <p:nvPicPr>
          <p:cNvPr id="9" name="Duda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00" y="3273889"/>
            <a:ext cx="821512" cy="694888"/>
          </a:xfrm>
          <a:prstGeom prst="rect">
            <a:avLst/>
          </a:prstGeom>
        </p:spPr>
      </p:pic>
      <p:pic>
        <p:nvPicPr>
          <p:cNvPr id="10" name="Humo derecha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61" y="118875"/>
            <a:ext cx="4089409" cy="1559444"/>
          </a:xfrm>
          <a:prstGeom prst="rect">
            <a:avLst/>
          </a:prstGeom>
        </p:spPr>
      </p:pic>
      <p:sp>
        <p:nvSpPr>
          <p:cNvPr id="12" name="CO2"/>
          <p:cNvSpPr txBox="1"/>
          <p:nvPr/>
        </p:nvSpPr>
        <p:spPr>
          <a:xfrm>
            <a:off x="3777201" y="294666"/>
            <a:ext cx="114159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3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CO2,</a:t>
            </a:r>
            <a:endParaRPr lang="es-ES" sz="33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14" name="Carretilla carbo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95" y="1777894"/>
            <a:ext cx="1703835" cy="1573724"/>
          </a:xfrm>
          <a:prstGeom prst="rect">
            <a:avLst/>
          </a:prstGeom>
        </p:spPr>
      </p:pic>
      <p:pic>
        <p:nvPicPr>
          <p:cNvPr id="13" name="Absorcion co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28" y="596041"/>
            <a:ext cx="1667259" cy="769263"/>
          </a:xfrm>
          <a:prstGeom prst="rect">
            <a:avLst/>
          </a:prstGeom>
        </p:spPr>
      </p:pic>
      <p:pic>
        <p:nvPicPr>
          <p:cNvPr id="16" name="E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8" y="3401425"/>
            <a:ext cx="2033240" cy="2676149"/>
          </a:xfrm>
          <a:prstGeom prst="rect">
            <a:avLst/>
          </a:prstGeom>
        </p:spPr>
      </p:pic>
      <p:sp>
        <p:nvSpPr>
          <p:cNvPr id="19" name="Evidence"/>
          <p:cNvSpPr txBox="1"/>
          <p:nvPr/>
        </p:nvSpPr>
        <p:spPr>
          <a:xfrm>
            <a:off x="570209" y="2908218"/>
            <a:ext cx="2278393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8000" dirty="0" err="1" smtClean="0">
                <a:solidFill>
                  <a:srgbClr val="6C9424"/>
                </a:solidFill>
                <a:latin typeface="Amatic Bold" panose="02000803000000000000" pitchFamily="2" charset="0"/>
              </a:rPr>
              <a:t>evidence</a:t>
            </a:r>
            <a:endParaRPr lang="es-ES" sz="80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20" name="Flecha verd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14" y="1722718"/>
            <a:ext cx="550420" cy="720930"/>
          </a:xfrm>
          <a:prstGeom prst="rect">
            <a:avLst/>
          </a:prstGeom>
        </p:spPr>
      </p:pic>
      <p:pic>
        <p:nvPicPr>
          <p:cNvPr id="22" name="E icono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71" y="712112"/>
            <a:ext cx="796176" cy="892213"/>
          </a:xfrm>
          <a:prstGeom prst="rect">
            <a:avLst/>
          </a:prstGeom>
        </p:spPr>
      </p:pic>
      <p:pic>
        <p:nvPicPr>
          <p:cNvPr id="23" name="Humo izquierd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00" y="1038817"/>
            <a:ext cx="1001487" cy="1233287"/>
          </a:xfrm>
          <a:prstGeom prst="rect">
            <a:avLst/>
          </a:prstGeom>
        </p:spPr>
      </p:pic>
      <p:pic>
        <p:nvPicPr>
          <p:cNvPr id="24" name="Flecha naranja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8" y="817574"/>
            <a:ext cx="977701" cy="223381"/>
          </a:xfrm>
          <a:prstGeom prst="rect">
            <a:avLst/>
          </a:prstGeom>
        </p:spPr>
      </p:pic>
      <p:sp>
        <p:nvSpPr>
          <p:cNvPr id="29" name="Negative impaction"/>
          <p:cNvSpPr txBox="1"/>
          <p:nvPr/>
        </p:nvSpPr>
        <p:spPr>
          <a:xfrm>
            <a:off x="2608804" y="3599498"/>
            <a:ext cx="205636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tic Bold" panose="02000803000000000000" pitchFamily="2" charset="0"/>
              </a:rPr>
              <a:t>negative impact </a:t>
            </a:r>
            <a:r>
              <a:rPr lang="en-US" sz="20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matic Bold" panose="02000803000000000000" pitchFamily="2" charset="0"/>
              </a:rPr>
              <a:t>health, extreme weather</a:t>
            </a:r>
          </a:p>
          <a:p>
            <a:r>
              <a:rPr lang="en-US" sz="2000" dirty="0">
                <a:solidFill>
                  <a:schemeClr val="bg1"/>
                </a:solidFill>
                <a:latin typeface="Amatic Bold" panose="02000803000000000000" pitchFamily="2" charset="0"/>
              </a:rPr>
              <a:t> events, ...</a:t>
            </a:r>
            <a:endParaRPr lang="es-ES" sz="20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0" name="Flecha naranja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73" y="2492195"/>
            <a:ext cx="523813" cy="423894"/>
          </a:xfrm>
          <a:prstGeom prst="rect">
            <a:avLst/>
          </a:prstGeom>
        </p:spPr>
      </p:pic>
      <p:sp>
        <p:nvSpPr>
          <p:cNvPr id="32" name="Polluter pays principle"/>
          <p:cNvSpPr txBox="1"/>
          <p:nvPr/>
        </p:nvSpPr>
        <p:spPr>
          <a:xfrm>
            <a:off x="6153298" y="3824209"/>
            <a:ext cx="21516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polluter</a:t>
            </a:r>
            <a:r>
              <a:rPr lang="es-ES" sz="2800" dirty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pays</a:t>
            </a:r>
            <a:r>
              <a:rPr lang="es-ES" sz="2800" dirty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principle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35" name="Energy efficiency"/>
          <p:cNvSpPr txBox="1"/>
          <p:nvPr/>
        </p:nvSpPr>
        <p:spPr>
          <a:xfrm>
            <a:off x="9213430" y="2469027"/>
            <a:ext cx="21516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800" dirty="0">
                <a:solidFill>
                  <a:schemeClr val="bg1"/>
                </a:solidFill>
                <a:latin typeface="Amatic Bold" panose="02000803000000000000" pitchFamily="2" charset="0"/>
              </a:rPr>
              <a:t>energy </a:t>
            </a: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efficiency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18" name="Deforestation"/>
          <p:cNvSpPr txBox="1"/>
          <p:nvPr/>
        </p:nvSpPr>
        <p:spPr>
          <a:xfrm>
            <a:off x="10313677" y="463779"/>
            <a:ext cx="125874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8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deforestation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" name="Circulo hoja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067" y="385203"/>
            <a:ext cx="463297" cy="463297"/>
          </a:xfrm>
          <a:prstGeom prst="rect">
            <a:avLst/>
          </a:prstGeom>
        </p:spPr>
      </p:pic>
      <p:pic>
        <p:nvPicPr>
          <p:cNvPr id="5" name="Tachado 1-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88" y="3820198"/>
            <a:ext cx="1965964" cy="381001"/>
          </a:xfrm>
          <a:prstGeom prst="rect">
            <a:avLst/>
          </a:prstGeom>
        </p:spPr>
      </p:pic>
      <p:pic>
        <p:nvPicPr>
          <p:cNvPr id="6" name="Tachado 1-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02" y="3877850"/>
            <a:ext cx="1956820" cy="338329"/>
          </a:xfrm>
          <a:prstGeom prst="rect">
            <a:avLst/>
          </a:prstGeom>
        </p:spPr>
      </p:pic>
      <p:pic>
        <p:nvPicPr>
          <p:cNvPr id="7" name="Flecha blanca 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97" y="4794577"/>
            <a:ext cx="222504" cy="143256"/>
          </a:xfrm>
          <a:prstGeom prst="rect">
            <a:avLst/>
          </a:prstGeom>
        </p:spPr>
      </p:pic>
      <p:sp>
        <p:nvSpPr>
          <p:cNvPr id="44" name="Externality"/>
          <p:cNvSpPr txBox="1"/>
          <p:nvPr/>
        </p:nvSpPr>
        <p:spPr>
          <a:xfrm rot="2897002">
            <a:off x="4471287" y="4456232"/>
            <a:ext cx="6299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externality</a:t>
            </a:r>
            <a:endParaRPr lang="es-ES" sz="14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45" name="Tachado 2-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62" y="2504937"/>
            <a:ext cx="1965964" cy="381001"/>
          </a:xfrm>
          <a:prstGeom prst="rect">
            <a:avLst/>
          </a:prstGeom>
        </p:spPr>
      </p:pic>
      <p:pic>
        <p:nvPicPr>
          <p:cNvPr id="46" name="Tachado 2-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08" y="2506989"/>
            <a:ext cx="1956820" cy="338329"/>
          </a:xfrm>
          <a:prstGeom prst="rect">
            <a:avLst/>
          </a:prstGeom>
        </p:spPr>
      </p:pic>
      <p:sp>
        <p:nvSpPr>
          <p:cNvPr id="36" name="CO2"/>
          <p:cNvSpPr txBox="1"/>
          <p:nvPr/>
        </p:nvSpPr>
        <p:spPr>
          <a:xfrm>
            <a:off x="4398159" y="519990"/>
            <a:ext cx="114159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300" dirty="0" err="1">
                <a:solidFill>
                  <a:schemeClr val="bg1"/>
                </a:solidFill>
                <a:latin typeface="Amatic Bold" panose="02000803000000000000" pitchFamily="2" charset="0"/>
              </a:rPr>
              <a:t>SOx</a:t>
            </a:r>
            <a:r>
              <a:rPr lang="es-ES" sz="3300" dirty="0">
                <a:solidFill>
                  <a:schemeClr val="bg1"/>
                </a:solidFill>
                <a:latin typeface="Amatic Bold" panose="02000803000000000000" pitchFamily="2" charset="0"/>
              </a:rPr>
              <a:t>,</a:t>
            </a:r>
          </a:p>
        </p:txBody>
      </p:sp>
      <p:sp>
        <p:nvSpPr>
          <p:cNvPr id="37" name="CO2"/>
          <p:cNvSpPr txBox="1"/>
          <p:nvPr/>
        </p:nvSpPr>
        <p:spPr>
          <a:xfrm>
            <a:off x="4918797" y="701603"/>
            <a:ext cx="114159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300" dirty="0" err="1">
                <a:solidFill>
                  <a:schemeClr val="bg1"/>
                </a:solidFill>
                <a:latin typeface="Amatic Bold" panose="02000803000000000000" pitchFamily="2" charset="0"/>
              </a:rPr>
              <a:t>NOx</a:t>
            </a:r>
            <a:r>
              <a:rPr lang="es-ES" sz="3300" dirty="0">
                <a:solidFill>
                  <a:schemeClr val="bg1"/>
                </a:solidFill>
                <a:latin typeface="Amatic Bold" panose="02000803000000000000" pitchFamily="2" charset="0"/>
              </a:rPr>
              <a:t>,</a:t>
            </a:r>
          </a:p>
        </p:txBody>
      </p:sp>
      <p:sp>
        <p:nvSpPr>
          <p:cNvPr id="39" name="CO2"/>
          <p:cNvSpPr txBox="1"/>
          <p:nvPr/>
        </p:nvSpPr>
        <p:spPr>
          <a:xfrm>
            <a:off x="5435660" y="932863"/>
            <a:ext cx="114159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300" dirty="0">
                <a:solidFill>
                  <a:schemeClr val="bg1"/>
                </a:solidFill>
                <a:latin typeface="Amatic Bold" panose="02000803000000000000" pitchFamily="2" charset="0"/>
              </a:rPr>
              <a:t>Pm</a:t>
            </a:r>
          </a:p>
        </p:txBody>
      </p:sp>
      <p:sp>
        <p:nvSpPr>
          <p:cNvPr id="43" name="Velo"/>
          <p:cNvSpPr/>
          <p:nvPr/>
        </p:nvSpPr>
        <p:spPr>
          <a:xfrm>
            <a:off x="9987" y="0"/>
            <a:ext cx="12192000" cy="5969088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38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2.59259E-6 L -0.04518 0.000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8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35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6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3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85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85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repeatCount="indefinite" accel="10000" de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repeatCount="indefinite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6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600"/>
                            </p:stCondLst>
                            <p:childTnLst>
                              <p:par>
                                <p:cTn id="120" presetID="6" presetClass="emph" presetSubtype="0" repeatCount="indefinite" accel="5000" decel="5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500"/>
                            </p:stCondLst>
                            <p:childTnLst>
                              <p:par>
                                <p:cTn id="1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3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3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75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250"/>
                            </p:stCondLst>
                            <p:childTnLst>
                              <p:par>
                                <p:cTn id="1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75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500"/>
                            </p:stCondLst>
                            <p:childTnLst>
                              <p:par>
                                <p:cTn id="20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6" presetClass="emph" presetSubtype="0" repeatCount="indefinite" accel="10000" decel="1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9" grpId="0"/>
      <p:bldP spid="32" grpId="0"/>
      <p:bldP spid="35" grpId="0"/>
      <p:bldP spid="18" grpId="0"/>
      <p:bldP spid="44" grpId="0"/>
      <p:bldP spid="36" grpId="0"/>
      <p:bldP spid="37" grpId="0"/>
      <p:bldP spid="39" grpId="0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ntilla I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1138"/>
            <a:ext cx="12177131" cy="6855724"/>
          </a:xfrm>
          <a:prstGeom prst="rect">
            <a:avLst/>
          </a:prstGeom>
        </p:spPr>
      </p:pic>
      <p:sp>
        <p:nvSpPr>
          <p:cNvPr id="4" name="Número diapo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C536-1F4B-45CC-ACE3-974070E39F3E}" type="slidenum">
              <a:rPr lang="es-ES" smtClean="0"/>
              <a:pPr/>
              <a:t>5</a:t>
            </a:fld>
            <a:endParaRPr lang="es-ES" dirty="0"/>
          </a:p>
        </p:txBody>
      </p:sp>
      <p:pic>
        <p:nvPicPr>
          <p:cNvPr id="38" name="Suel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2"/>
          <a:stretch/>
        </p:blipFill>
        <p:spPr>
          <a:xfrm>
            <a:off x="123825" y="5447101"/>
            <a:ext cx="11923675" cy="572699"/>
          </a:xfrm>
          <a:prstGeom prst="rect">
            <a:avLst/>
          </a:prstGeom>
        </p:spPr>
      </p:pic>
      <p:pic>
        <p:nvPicPr>
          <p:cNvPr id="15" name="Flechas bosqu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2" y="318787"/>
            <a:ext cx="2441453" cy="1804420"/>
          </a:xfrm>
          <a:prstGeom prst="rect">
            <a:avLst/>
          </a:prstGeom>
        </p:spPr>
      </p:pic>
      <p:pic>
        <p:nvPicPr>
          <p:cNvPr id="8" name="Bosqu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68" y="596042"/>
            <a:ext cx="1899999" cy="2338462"/>
          </a:xfrm>
          <a:prstGeom prst="rect">
            <a:avLst/>
          </a:prstGeom>
        </p:spPr>
      </p:pic>
      <p:sp>
        <p:nvSpPr>
          <p:cNvPr id="12" name="Decarbonization"/>
          <p:cNvSpPr txBox="1"/>
          <p:nvPr/>
        </p:nvSpPr>
        <p:spPr>
          <a:xfrm>
            <a:off x="4002593" y="1144126"/>
            <a:ext cx="1898832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decarbonization</a:t>
            </a:r>
            <a:endParaRPr lang="es-ES" sz="31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16" name="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5" y="3004041"/>
            <a:ext cx="500829" cy="3037574"/>
          </a:xfrm>
          <a:prstGeom prst="rect">
            <a:avLst/>
          </a:prstGeom>
        </p:spPr>
      </p:pic>
      <p:sp>
        <p:nvSpPr>
          <p:cNvPr id="19" name="Initiatives"/>
          <p:cNvSpPr txBox="1"/>
          <p:nvPr/>
        </p:nvSpPr>
        <p:spPr>
          <a:xfrm>
            <a:off x="269734" y="2212168"/>
            <a:ext cx="312116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8000" dirty="0" err="1" smtClean="0">
                <a:solidFill>
                  <a:srgbClr val="6C9424"/>
                </a:solidFill>
                <a:latin typeface="Amatic Bold" panose="02000803000000000000" pitchFamily="2" charset="0"/>
              </a:rPr>
              <a:t>initiatives</a:t>
            </a:r>
            <a:endParaRPr lang="es-ES" sz="80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20" name="Flecha verd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270" y="1937141"/>
            <a:ext cx="728798" cy="540525"/>
          </a:xfrm>
          <a:prstGeom prst="rect">
            <a:avLst/>
          </a:prstGeom>
        </p:spPr>
      </p:pic>
      <p:pic>
        <p:nvPicPr>
          <p:cNvPr id="41" name="Parque eolic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1" y="3266866"/>
            <a:ext cx="4443993" cy="2636525"/>
          </a:xfrm>
          <a:prstGeom prst="rect">
            <a:avLst/>
          </a:prstGeom>
        </p:spPr>
      </p:pic>
      <p:pic>
        <p:nvPicPr>
          <p:cNvPr id="22" name="I icon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7" y="882399"/>
            <a:ext cx="689637" cy="821270"/>
          </a:xfrm>
          <a:prstGeom prst="rect">
            <a:avLst/>
          </a:prstGeom>
        </p:spPr>
      </p:pic>
      <p:sp>
        <p:nvSpPr>
          <p:cNvPr id="29" name="Renewable energy"/>
          <p:cNvSpPr txBox="1"/>
          <p:nvPr/>
        </p:nvSpPr>
        <p:spPr>
          <a:xfrm>
            <a:off x="3095625" y="3284636"/>
            <a:ext cx="1857436" cy="477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renewable</a:t>
            </a:r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 energy</a:t>
            </a:r>
          </a:p>
        </p:txBody>
      </p:sp>
      <p:pic>
        <p:nvPicPr>
          <p:cNvPr id="54" name="Flecha verd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91" y="1692762"/>
            <a:ext cx="4166624" cy="2520701"/>
          </a:xfrm>
          <a:prstGeom prst="rect">
            <a:avLst/>
          </a:prstGeom>
        </p:spPr>
      </p:pic>
      <p:pic>
        <p:nvPicPr>
          <p:cNvPr id="33" name="Flecha verd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02" y="571522"/>
            <a:ext cx="4334265" cy="880874"/>
          </a:xfrm>
          <a:prstGeom prst="rect">
            <a:avLst/>
          </a:prstGeom>
        </p:spPr>
      </p:pic>
      <p:sp>
        <p:nvSpPr>
          <p:cNvPr id="36" name="Polluter pays"/>
          <p:cNvSpPr txBox="1"/>
          <p:nvPr/>
        </p:nvSpPr>
        <p:spPr>
          <a:xfrm>
            <a:off x="346242" y="2536953"/>
            <a:ext cx="312116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200" dirty="0">
                <a:solidFill>
                  <a:srgbClr val="6C9424"/>
                </a:solidFill>
                <a:latin typeface="Amatic Bold" panose="02000803000000000000" pitchFamily="2" charset="0"/>
              </a:rPr>
              <a:t>• </a:t>
            </a:r>
            <a:r>
              <a:rPr lang="es-ES" sz="2200" dirty="0" err="1">
                <a:solidFill>
                  <a:srgbClr val="6C9424"/>
                </a:solidFill>
                <a:latin typeface="Amatic Bold" panose="02000803000000000000" pitchFamily="2" charset="0"/>
              </a:rPr>
              <a:t>polluter</a:t>
            </a:r>
            <a:r>
              <a:rPr lang="es-ES" sz="2200" dirty="0">
                <a:solidFill>
                  <a:srgbClr val="6C9424"/>
                </a:solidFill>
                <a:latin typeface="Amatic Bold" panose="02000803000000000000" pitchFamily="2" charset="0"/>
              </a:rPr>
              <a:t> </a:t>
            </a:r>
            <a:r>
              <a:rPr lang="es-ES" sz="2200" dirty="0" err="1">
                <a:solidFill>
                  <a:srgbClr val="6C9424"/>
                </a:solidFill>
                <a:latin typeface="Amatic Bold" panose="02000803000000000000" pitchFamily="2" charset="0"/>
              </a:rPr>
              <a:t>pays</a:t>
            </a:r>
            <a:r>
              <a:rPr lang="es-ES" sz="2200" dirty="0">
                <a:solidFill>
                  <a:srgbClr val="6C9424"/>
                </a:solidFill>
                <a:latin typeface="Amatic Bold" panose="02000803000000000000" pitchFamily="2" charset="0"/>
              </a:rPr>
              <a:t> •</a:t>
            </a:r>
            <a:r>
              <a:rPr lang="es-ES" sz="2200" dirty="0" err="1">
                <a:solidFill>
                  <a:srgbClr val="6C9424"/>
                </a:solidFill>
                <a:latin typeface="Amatic Bold" panose="02000803000000000000" pitchFamily="2" charset="0"/>
              </a:rPr>
              <a:t>innovation</a:t>
            </a:r>
            <a:r>
              <a:rPr lang="es-ES" sz="2200" dirty="0">
                <a:solidFill>
                  <a:srgbClr val="6C9424"/>
                </a:solidFill>
                <a:latin typeface="Amatic Bold" panose="02000803000000000000" pitchFamily="2" charset="0"/>
              </a:rPr>
              <a:t> • </a:t>
            </a:r>
            <a:r>
              <a:rPr lang="es-ES" sz="2200" dirty="0" err="1">
                <a:solidFill>
                  <a:srgbClr val="6C9424"/>
                </a:solidFill>
                <a:latin typeface="Amatic Bold" panose="02000803000000000000" pitchFamily="2" charset="0"/>
              </a:rPr>
              <a:t>awareness</a:t>
            </a:r>
            <a:endParaRPr lang="es-ES" sz="22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17" name="Flecha verd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21" y="1633504"/>
            <a:ext cx="670561" cy="472441"/>
          </a:xfrm>
          <a:prstGeom prst="rect">
            <a:avLst/>
          </a:prstGeom>
        </p:spPr>
      </p:pic>
      <p:pic>
        <p:nvPicPr>
          <p:cNvPr id="21" name="Edificio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87" y="1310427"/>
            <a:ext cx="2926086" cy="2139700"/>
          </a:xfrm>
          <a:prstGeom prst="rect">
            <a:avLst/>
          </a:prstGeom>
        </p:spPr>
      </p:pic>
      <p:sp>
        <p:nvSpPr>
          <p:cNvPr id="40" name="Energy efficiency"/>
          <p:cNvSpPr txBox="1"/>
          <p:nvPr/>
        </p:nvSpPr>
        <p:spPr>
          <a:xfrm>
            <a:off x="7042991" y="1421262"/>
            <a:ext cx="1898832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energy </a:t>
            </a: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efficiency</a:t>
            </a:r>
            <a:endParaRPr lang="es-ES" sz="31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25" name="Certificado energetico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82" y="2318968"/>
            <a:ext cx="914402" cy="1021082"/>
          </a:xfrm>
          <a:prstGeom prst="rect">
            <a:avLst/>
          </a:prstGeom>
        </p:spPr>
      </p:pic>
      <p:pic>
        <p:nvPicPr>
          <p:cNvPr id="37" name="Trabajadores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03" y="270902"/>
            <a:ext cx="3468631" cy="2828550"/>
          </a:xfrm>
          <a:prstGeom prst="rect">
            <a:avLst/>
          </a:prstGeom>
        </p:spPr>
      </p:pic>
      <p:sp>
        <p:nvSpPr>
          <p:cNvPr id="18" name="Just transition..."/>
          <p:cNvSpPr txBox="1"/>
          <p:nvPr/>
        </p:nvSpPr>
        <p:spPr>
          <a:xfrm>
            <a:off x="8396058" y="331156"/>
            <a:ext cx="192171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solidFill>
                  <a:schemeClr val="bg1"/>
                </a:solidFill>
                <a:latin typeface="Amatic Bold" panose="02000803000000000000" pitchFamily="2" charset="0"/>
              </a:rPr>
              <a:t>just </a:t>
            </a:r>
            <a:r>
              <a:rPr lang="en-US" sz="28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transition</a:t>
            </a:r>
          </a:p>
          <a:p>
            <a:pPr algn="ctr">
              <a:lnSpc>
                <a:spcPts val="3000"/>
              </a:lnSpc>
            </a:pPr>
            <a:r>
              <a:rPr lang="en-US" sz="28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matic Bold" panose="02000803000000000000" pitchFamily="2" charset="0"/>
              </a:rPr>
              <a:t>for vulnerable jobs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9" name="Flecha verd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91" y="1809909"/>
            <a:ext cx="484633" cy="1374651"/>
          </a:xfrm>
          <a:prstGeom prst="rect">
            <a:avLst/>
          </a:prstGeom>
        </p:spPr>
      </p:pic>
      <p:pic>
        <p:nvPicPr>
          <p:cNvPr id="47" name="Aspa molino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17" y="3381406"/>
            <a:ext cx="1709931" cy="1688595"/>
          </a:xfrm>
          <a:prstGeom prst="rect">
            <a:avLst/>
          </a:prstGeom>
        </p:spPr>
      </p:pic>
      <p:pic>
        <p:nvPicPr>
          <p:cNvPr id="48" name="Aspa molino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8" y="3858460"/>
            <a:ext cx="1113240" cy="1099349"/>
          </a:xfrm>
          <a:prstGeom prst="rect">
            <a:avLst/>
          </a:prstGeom>
        </p:spPr>
      </p:pic>
      <p:pic>
        <p:nvPicPr>
          <p:cNvPr id="49" name="Aspa molino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68" y="3886797"/>
            <a:ext cx="1055182" cy="1042015"/>
          </a:xfrm>
          <a:prstGeom prst="rect">
            <a:avLst/>
          </a:prstGeom>
        </p:spPr>
      </p:pic>
      <p:pic>
        <p:nvPicPr>
          <p:cNvPr id="50" name="Flecha verd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24" y="1528846"/>
            <a:ext cx="466433" cy="2071765"/>
          </a:xfrm>
          <a:prstGeom prst="rect">
            <a:avLst/>
          </a:prstGeom>
        </p:spPr>
      </p:pic>
      <p:pic>
        <p:nvPicPr>
          <p:cNvPr id="51" name="Baterias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45" y="3659957"/>
            <a:ext cx="2487173" cy="2170180"/>
          </a:xfrm>
          <a:prstGeom prst="rect">
            <a:avLst/>
          </a:prstGeom>
        </p:spPr>
      </p:pic>
      <p:sp>
        <p:nvSpPr>
          <p:cNvPr id="32" name="Use of batteries"/>
          <p:cNvSpPr txBox="1"/>
          <p:nvPr/>
        </p:nvSpPr>
        <p:spPr>
          <a:xfrm>
            <a:off x="5518545" y="3760074"/>
            <a:ext cx="192168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2800" dirty="0">
                <a:solidFill>
                  <a:schemeClr val="bg1"/>
                </a:solidFill>
                <a:latin typeface="Amatic Bold" panose="02000803000000000000" pitchFamily="2" charset="0"/>
              </a:rPr>
              <a:t>use of </a:t>
            </a: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batteries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53" name="Coche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94" y="3595264"/>
            <a:ext cx="3078486" cy="2215901"/>
          </a:xfrm>
          <a:prstGeom prst="rect">
            <a:avLst/>
          </a:prstGeom>
        </p:spPr>
      </p:pic>
      <p:sp>
        <p:nvSpPr>
          <p:cNvPr id="35" name="Electric car"/>
          <p:cNvSpPr txBox="1"/>
          <p:nvPr/>
        </p:nvSpPr>
        <p:spPr>
          <a:xfrm>
            <a:off x="10269471" y="3690806"/>
            <a:ext cx="144060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electric</a:t>
            </a:r>
            <a:r>
              <a:rPr lang="es-ES" sz="2800" dirty="0">
                <a:solidFill>
                  <a:schemeClr val="bg1"/>
                </a:solidFill>
                <a:latin typeface="Amatic Bold" panose="02000803000000000000" pitchFamily="2" charset="0"/>
              </a:rPr>
              <a:t> car</a:t>
            </a:r>
          </a:p>
        </p:txBody>
      </p:sp>
      <p:pic>
        <p:nvPicPr>
          <p:cNvPr id="55" name="Grafica 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37" y="4875414"/>
            <a:ext cx="496825" cy="353449"/>
          </a:xfrm>
          <a:prstGeom prst="rect">
            <a:avLst/>
          </a:prstGeom>
        </p:spPr>
      </p:pic>
      <p:sp>
        <p:nvSpPr>
          <p:cNvPr id="56" name="Cost"/>
          <p:cNvSpPr txBox="1"/>
          <p:nvPr/>
        </p:nvSpPr>
        <p:spPr>
          <a:xfrm>
            <a:off x="5173604" y="4703839"/>
            <a:ext cx="29023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1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COST</a:t>
            </a:r>
            <a:endParaRPr lang="es-ES" sz="1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57" name="T"/>
          <p:cNvSpPr txBox="1"/>
          <p:nvPr/>
        </p:nvSpPr>
        <p:spPr>
          <a:xfrm>
            <a:off x="5802357" y="5141063"/>
            <a:ext cx="290234" cy="304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1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T</a:t>
            </a:r>
            <a:endParaRPr lang="es-ES" sz="1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58" name="Grafica 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69" y="5123795"/>
            <a:ext cx="496825" cy="353449"/>
          </a:xfrm>
          <a:prstGeom prst="rect">
            <a:avLst/>
          </a:prstGeom>
        </p:spPr>
      </p:pic>
      <p:sp>
        <p:nvSpPr>
          <p:cNvPr id="59" name="Cost"/>
          <p:cNvSpPr txBox="1"/>
          <p:nvPr/>
        </p:nvSpPr>
        <p:spPr>
          <a:xfrm>
            <a:off x="7584934" y="4987475"/>
            <a:ext cx="29023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1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COST</a:t>
            </a:r>
            <a:endParaRPr lang="es-ES" sz="1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60" name="T"/>
          <p:cNvSpPr txBox="1"/>
          <p:nvPr/>
        </p:nvSpPr>
        <p:spPr>
          <a:xfrm>
            <a:off x="8186686" y="5390419"/>
            <a:ext cx="290234" cy="304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1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T</a:t>
            </a:r>
            <a:endParaRPr lang="es-ES" sz="1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61" name="Grafica 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131" y="4916713"/>
            <a:ext cx="496825" cy="353449"/>
          </a:xfrm>
          <a:prstGeom prst="rect">
            <a:avLst/>
          </a:prstGeom>
        </p:spPr>
      </p:pic>
      <p:sp>
        <p:nvSpPr>
          <p:cNvPr id="62" name="Cost"/>
          <p:cNvSpPr txBox="1"/>
          <p:nvPr/>
        </p:nvSpPr>
        <p:spPr>
          <a:xfrm>
            <a:off x="10918214" y="4752160"/>
            <a:ext cx="29023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1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COST</a:t>
            </a:r>
            <a:endParaRPr lang="es-ES" sz="1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63" name="T"/>
          <p:cNvSpPr txBox="1"/>
          <p:nvPr/>
        </p:nvSpPr>
        <p:spPr>
          <a:xfrm>
            <a:off x="11529247" y="5218116"/>
            <a:ext cx="290234" cy="304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1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T</a:t>
            </a:r>
            <a:endParaRPr lang="es-ES" sz="1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43" name="Velo"/>
          <p:cNvSpPr/>
          <p:nvPr/>
        </p:nvSpPr>
        <p:spPr>
          <a:xfrm>
            <a:off x="9987" y="0"/>
            <a:ext cx="12192000" cy="5969088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87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ccel="10000" de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1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3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850"/>
                            </p:stCondLst>
                            <p:childTnLst>
                              <p:par>
                                <p:cTn id="60" presetID="6" presetClass="emph" presetSubtype="0" repeatCount="indefinite" accel="10000" decel="1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1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150"/>
                            </p:stCondLst>
                            <p:childTnLst>
                              <p:par>
                                <p:cTn id="1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650"/>
                            </p:stCondLst>
                            <p:childTnLst>
                              <p:par>
                                <p:cTn id="1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3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50" fill="hold"/>
                                        <p:tgtEl>
                                          <p:spTgt spid="53"/>
                                        </p:tgtEl>
                                      </p:cBhvr>
                                      <p:by x="98000" y="9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100"/>
                            </p:stCondLst>
                            <p:childTnLst>
                              <p:par>
                                <p:cTn id="1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100"/>
                            </p:stCondLst>
                            <p:childTnLst>
                              <p:par>
                                <p:cTn id="18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600"/>
                            </p:stCondLst>
                            <p:childTnLst>
                              <p:par>
                                <p:cTn id="1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25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9" grpId="0"/>
      <p:bldP spid="36" grpId="0"/>
      <p:bldP spid="40" grpId="0"/>
      <p:bldP spid="18" grpId="0"/>
      <p:bldP spid="32" grpId="0"/>
      <p:bldP spid="35" grpId="0"/>
      <p:bldP spid="56" grpId="0"/>
      <p:bldP spid="57" grpId="0"/>
      <p:bldP spid="59" grpId="0"/>
      <p:bldP spid="60" grpId="0"/>
      <p:bldP spid="62" grpId="0"/>
      <p:bldP spid="63" grpId="0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ntilla 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1138"/>
            <a:ext cx="12177129" cy="6855724"/>
          </a:xfrm>
          <a:prstGeom prst="rect">
            <a:avLst/>
          </a:prstGeom>
        </p:spPr>
      </p:pic>
      <p:sp>
        <p:nvSpPr>
          <p:cNvPr id="4" name="Número diapo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C536-1F4B-45CC-ACE3-974070E39F3E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38" name="Suel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8"/>
          <a:stretch/>
        </p:blipFill>
        <p:spPr>
          <a:xfrm>
            <a:off x="33247" y="5251480"/>
            <a:ext cx="12003080" cy="758796"/>
          </a:xfrm>
          <a:prstGeom prst="rect">
            <a:avLst/>
          </a:prstGeom>
        </p:spPr>
      </p:pic>
      <p:pic>
        <p:nvPicPr>
          <p:cNvPr id="8" name="Grafico coch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6" y="299737"/>
            <a:ext cx="4691791" cy="2802171"/>
          </a:xfrm>
          <a:prstGeom prst="rect">
            <a:avLst/>
          </a:prstGeom>
        </p:spPr>
      </p:pic>
      <p:sp>
        <p:nvSpPr>
          <p:cNvPr id="12" name="Feastrle and competitive"/>
          <p:cNvSpPr txBox="1"/>
          <p:nvPr/>
        </p:nvSpPr>
        <p:spPr>
          <a:xfrm>
            <a:off x="4597684" y="306521"/>
            <a:ext cx="1575051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feasible</a:t>
            </a:r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 and</a:t>
            </a:r>
          </a:p>
          <a:p>
            <a:pPr algn="ctr">
              <a:lnSpc>
                <a:spcPts val="3000"/>
              </a:lnSpc>
            </a:pPr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competitive</a:t>
            </a:r>
            <a:endParaRPr lang="es-ES" sz="31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16" name="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5" y="3184214"/>
            <a:ext cx="2325454" cy="2700127"/>
          </a:xfrm>
          <a:prstGeom prst="rect">
            <a:avLst/>
          </a:prstGeom>
        </p:spPr>
      </p:pic>
      <p:pic>
        <p:nvPicPr>
          <p:cNvPr id="45" name="Periodic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77" y="3459120"/>
            <a:ext cx="3636502" cy="2336673"/>
          </a:xfrm>
          <a:prstGeom prst="rect">
            <a:avLst/>
          </a:prstGeom>
        </p:spPr>
      </p:pic>
      <p:sp>
        <p:nvSpPr>
          <p:cNvPr id="19" name="Opportunity"/>
          <p:cNvSpPr txBox="1"/>
          <p:nvPr/>
        </p:nvSpPr>
        <p:spPr>
          <a:xfrm rot="16200000">
            <a:off x="-381745" y="1814193"/>
            <a:ext cx="2031908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4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OPPORTUNITY</a:t>
            </a:r>
            <a:endParaRPr lang="es-ES" sz="4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20" name="Flecha verd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6" y="1943100"/>
            <a:ext cx="539275" cy="399962"/>
          </a:xfrm>
          <a:prstGeom prst="rect">
            <a:avLst/>
          </a:prstGeom>
        </p:spPr>
      </p:pic>
      <p:pic>
        <p:nvPicPr>
          <p:cNvPr id="22" name="O icon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523" y="3073339"/>
            <a:ext cx="689637" cy="686763"/>
          </a:xfrm>
          <a:prstGeom prst="rect">
            <a:avLst/>
          </a:prstGeom>
        </p:spPr>
      </p:pic>
      <p:pic>
        <p:nvPicPr>
          <p:cNvPr id="26" name="Linea divisor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14" y="3183327"/>
            <a:ext cx="8470409" cy="606553"/>
          </a:xfrm>
          <a:prstGeom prst="rect">
            <a:avLst/>
          </a:prstGeom>
        </p:spPr>
      </p:pic>
      <p:pic>
        <p:nvPicPr>
          <p:cNvPr id="46" name="Min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69" y="3861975"/>
            <a:ext cx="3148590" cy="2026924"/>
          </a:xfrm>
          <a:prstGeom prst="rect">
            <a:avLst/>
          </a:prstGeom>
        </p:spPr>
      </p:pic>
      <p:sp>
        <p:nvSpPr>
          <p:cNvPr id="32" name="Stranded assets"/>
          <p:cNvSpPr txBox="1"/>
          <p:nvPr/>
        </p:nvSpPr>
        <p:spPr>
          <a:xfrm>
            <a:off x="6507914" y="3817125"/>
            <a:ext cx="192168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stranted</a:t>
            </a:r>
            <a:r>
              <a:rPr lang="es-ES" sz="2800" dirty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Amatic Bold" panose="02000803000000000000" pitchFamily="2" charset="0"/>
              </a:rPr>
              <a:t>assets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42" name="Today"/>
          <p:cNvSpPr txBox="1"/>
          <p:nvPr/>
        </p:nvSpPr>
        <p:spPr>
          <a:xfrm>
            <a:off x="1634491" y="1408074"/>
            <a:ext cx="1357263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TODAY</a:t>
            </a:r>
            <a:endParaRPr lang="es-ES" sz="2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2" name="Flecha ventaja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36" y="1415338"/>
            <a:ext cx="1170434" cy="161544"/>
          </a:xfrm>
          <a:prstGeom prst="rect">
            <a:avLst/>
          </a:prstGeom>
        </p:spPr>
      </p:pic>
      <p:pic>
        <p:nvPicPr>
          <p:cNvPr id="3" name="Grafica arbol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62" y="414760"/>
            <a:ext cx="1588011" cy="1386843"/>
          </a:xfrm>
          <a:prstGeom prst="rect">
            <a:avLst/>
          </a:prstGeom>
        </p:spPr>
      </p:pic>
      <p:sp>
        <p:nvSpPr>
          <p:cNvPr id="40" name="Adventajes"/>
          <p:cNvSpPr txBox="1"/>
          <p:nvPr/>
        </p:nvSpPr>
        <p:spPr>
          <a:xfrm>
            <a:off x="6712312" y="421394"/>
            <a:ext cx="123536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1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advantages</a:t>
            </a:r>
            <a:endParaRPr lang="es-ES" sz="31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5" name="Flecha ventaja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36" y="2048593"/>
            <a:ext cx="691897" cy="188976"/>
          </a:xfrm>
          <a:prstGeom prst="rect">
            <a:avLst/>
          </a:prstGeom>
        </p:spPr>
      </p:pic>
      <p:pic>
        <p:nvPicPr>
          <p:cNvPr id="6" name="Grafico barrile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69" y="1980731"/>
            <a:ext cx="725425" cy="356617"/>
          </a:xfrm>
          <a:prstGeom prst="rect">
            <a:avLst/>
          </a:prstGeom>
        </p:spPr>
      </p:pic>
      <p:pic>
        <p:nvPicPr>
          <p:cNvPr id="7" name="Flecha ventaja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59" y="2653286"/>
            <a:ext cx="929642" cy="615697"/>
          </a:xfrm>
          <a:prstGeom prst="rect">
            <a:avLst/>
          </a:prstGeom>
        </p:spPr>
      </p:pic>
      <p:pic>
        <p:nvPicPr>
          <p:cNvPr id="9" name="Corazo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36" y="2736545"/>
            <a:ext cx="1463043" cy="603505"/>
          </a:xfrm>
          <a:prstGeom prst="rect">
            <a:avLst/>
          </a:prstGeom>
        </p:spPr>
      </p:pic>
      <p:sp>
        <p:nvSpPr>
          <p:cNvPr id="52" name="Economy"/>
          <p:cNvSpPr txBox="1"/>
          <p:nvPr/>
        </p:nvSpPr>
        <p:spPr>
          <a:xfrm>
            <a:off x="6233398" y="1754322"/>
            <a:ext cx="123536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2200" dirty="0" err="1" smtClean="0">
                <a:solidFill>
                  <a:srgbClr val="6C9424"/>
                </a:solidFill>
                <a:latin typeface="Amatic Bold" panose="02000803000000000000" pitchFamily="2" charset="0"/>
              </a:rPr>
              <a:t>Economy</a:t>
            </a:r>
            <a:endParaRPr lang="es-ES" sz="22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64" name="Segurity of supply"/>
          <p:cNvSpPr txBox="1"/>
          <p:nvPr/>
        </p:nvSpPr>
        <p:spPr>
          <a:xfrm>
            <a:off x="5660441" y="2287981"/>
            <a:ext cx="123536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SEGURITY OF SUPPLY</a:t>
            </a:r>
            <a:endParaRPr lang="es-ES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65" name="Environmental"/>
          <p:cNvSpPr txBox="1"/>
          <p:nvPr/>
        </p:nvSpPr>
        <p:spPr>
          <a:xfrm>
            <a:off x="6013439" y="3259175"/>
            <a:ext cx="123536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16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ENVIRONMENTAL</a:t>
            </a:r>
            <a:endParaRPr lang="es-ES" sz="16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66" name="Health benefits"/>
          <p:cNvSpPr txBox="1"/>
          <p:nvPr/>
        </p:nvSpPr>
        <p:spPr>
          <a:xfrm>
            <a:off x="6040441" y="2814796"/>
            <a:ext cx="1235361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s-ES" sz="1100" dirty="0" err="1">
                <a:solidFill>
                  <a:schemeClr val="bg1"/>
                </a:solidFill>
                <a:latin typeface="Amatic Bold" panose="02000803000000000000" pitchFamily="2" charset="0"/>
              </a:rPr>
              <a:t>health</a:t>
            </a:r>
            <a:endParaRPr lang="es-ES" sz="1100" dirty="0">
              <a:solidFill>
                <a:schemeClr val="bg1"/>
              </a:solidFill>
              <a:latin typeface="Amatic Bold" panose="02000803000000000000" pitchFamily="2" charset="0"/>
            </a:endParaRPr>
          </a:p>
          <a:p>
            <a:pPr algn="ctr">
              <a:lnSpc>
                <a:spcPts val="1100"/>
              </a:lnSpc>
            </a:pPr>
            <a:r>
              <a:rPr lang="es-ES" sz="1100" dirty="0" err="1">
                <a:solidFill>
                  <a:schemeClr val="bg1"/>
                </a:solidFill>
                <a:latin typeface="Amatic Bold" panose="02000803000000000000" pitchFamily="2" charset="0"/>
              </a:rPr>
              <a:t>Benefits</a:t>
            </a:r>
            <a:endParaRPr lang="es-ES" sz="11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10" name="Flecha verd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68" y="1854481"/>
            <a:ext cx="722377" cy="481585"/>
          </a:xfrm>
          <a:prstGeom prst="rect">
            <a:avLst/>
          </a:prstGeom>
        </p:spPr>
      </p:pic>
      <p:pic>
        <p:nvPicPr>
          <p:cNvPr id="23" name="Rayos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964" y="679900"/>
            <a:ext cx="2365253" cy="2148844"/>
          </a:xfrm>
          <a:prstGeom prst="rect">
            <a:avLst/>
          </a:prstGeom>
        </p:spPr>
      </p:pic>
      <p:pic>
        <p:nvPicPr>
          <p:cNvPr id="14" name="Mundo feliz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593" y="964591"/>
            <a:ext cx="1636779" cy="1621539"/>
          </a:xfrm>
          <a:prstGeom prst="rect">
            <a:avLst/>
          </a:prstGeom>
        </p:spPr>
      </p:pic>
      <p:pic>
        <p:nvPicPr>
          <p:cNvPr id="24" name="Bocata mundo feliz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45" y="262909"/>
            <a:ext cx="1889764" cy="460249"/>
          </a:xfrm>
          <a:prstGeom prst="rect">
            <a:avLst/>
          </a:prstGeom>
        </p:spPr>
      </p:pic>
      <p:sp>
        <p:nvSpPr>
          <p:cNvPr id="18" name="Green economy"/>
          <p:cNvSpPr txBox="1"/>
          <p:nvPr/>
        </p:nvSpPr>
        <p:spPr>
          <a:xfrm>
            <a:off x="8742545" y="233603"/>
            <a:ext cx="17643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solidFill>
                  <a:schemeClr val="bg1"/>
                </a:solidFill>
                <a:latin typeface="Amatic Bold" panose="02000803000000000000" pitchFamily="2" charset="0"/>
              </a:rPr>
              <a:t>green economy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27" name="Bateria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59" y="1384844"/>
            <a:ext cx="841250" cy="850394"/>
          </a:xfrm>
          <a:prstGeom prst="rect">
            <a:avLst/>
          </a:prstGeom>
        </p:spPr>
      </p:pic>
      <p:pic>
        <p:nvPicPr>
          <p:cNvPr id="28" name="Coche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26" y="2339525"/>
            <a:ext cx="938786" cy="844298"/>
          </a:xfrm>
          <a:prstGeom prst="rect">
            <a:avLst/>
          </a:prstGeom>
        </p:spPr>
      </p:pic>
      <p:pic>
        <p:nvPicPr>
          <p:cNvPr id="30" name="Sirena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25" y="2639509"/>
            <a:ext cx="841250" cy="850394"/>
          </a:xfrm>
          <a:prstGeom prst="rect">
            <a:avLst/>
          </a:prstGeom>
        </p:spPr>
      </p:pic>
      <p:pic>
        <p:nvPicPr>
          <p:cNvPr id="31" name="Bosque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334" y="2186027"/>
            <a:ext cx="841250" cy="850394"/>
          </a:xfrm>
          <a:prstGeom prst="rect">
            <a:avLst/>
          </a:prstGeom>
        </p:spPr>
      </p:pic>
      <p:pic>
        <p:nvPicPr>
          <p:cNvPr id="34" name="Placa solar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398" y="312693"/>
            <a:ext cx="920498" cy="1069850"/>
          </a:xfrm>
          <a:prstGeom prst="rect">
            <a:avLst/>
          </a:prstGeom>
        </p:spPr>
      </p:pic>
      <p:sp>
        <p:nvSpPr>
          <p:cNvPr id="67" name="Opposition"/>
          <p:cNvSpPr txBox="1"/>
          <p:nvPr/>
        </p:nvSpPr>
        <p:spPr>
          <a:xfrm>
            <a:off x="2079671" y="5411072"/>
            <a:ext cx="2031908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4400" dirty="0" err="1">
                <a:solidFill>
                  <a:srgbClr val="6C9424"/>
                </a:solidFill>
                <a:latin typeface="Amatic Bold" panose="02000803000000000000" pitchFamily="2" charset="0"/>
              </a:rPr>
              <a:t>opposition</a:t>
            </a:r>
            <a:endParaRPr lang="es-ES" sz="4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44" name="Flecha verde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66" y="4800375"/>
            <a:ext cx="585217" cy="451105"/>
          </a:xfrm>
          <a:prstGeom prst="rect">
            <a:avLst/>
          </a:prstGeom>
        </p:spPr>
      </p:pic>
      <p:pic>
        <p:nvPicPr>
          <p:cNvPr id="68" name="Flecha verde 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14" y="4218282"/>
            <a:ext cx="661417" cy="487681"/>
          </a:xfrm>
          <a:prstGeom prst="rect">
            <a:avLst/>
          </a:prstGeom>
        </p:spPr>
      </p:pic>
      <p:pic>
        <p:nvPicPr>
          <p:cNvPr id="69" name="Mundo triste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31" y="3612110"/>
            <a:ext cx="2286005" cy="2267717"/>
          </a:xfrm>
          <a:prstGeom prst="rect">
            <a:avLst/>
          </a:prstGeom>
        </p:spPr>
      </p:pic>
      <p:sp>
        <p:nvSpPr>
          <p:cNvPr id="29" name="High risk option"/>
          <p:cNvSpPr txBox="1"/>
          <p:nvPr/>
        </p:nvSpPr>
        <p:spPr>
          <a:xfrm>
            <a:off x="2570161" y="3355902"/>
            <a:ext cx="1857436" cy="477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High </a:t>
            </a: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risk</a:t>
            </a:r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option</a:t>
            </a:r>
            <a:endParaRPr lang="es-ES" sz="31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43" name="Velo"/>
          <p:cNvSpPr/>
          <p:nvPr/>
        </p:nvSpPr>
        <p:spPr>
          <a:xfrm>
            <a:off x="9987" y="0"/>
            <a:ext cx="12192000" cy="5969088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61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40"/>
                            </p:stCondLst>
                            <p:childTnLst>
                              <p:par>
                                <p:cTn id="12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35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4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mph" presetSubtype="0" repeatCount="indefinite" accel="4000" decel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50" fill="hold"/>
                                        <p:tgtEl>
                                          <p:spTgt spid="2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mph" presetSubtype="0" repeatCount="indefinite" accel="4000" decel="4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47" dur="250" fill="hold"/>
                                        <p:tgtEl>
                                          <p:spTgt spid="3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mph" presetSubtype="0" repeatCount="indefinite" accel="2500" decel="25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mph" presetSubtype="0" repeatCount="indefinite" accel="2500" decel="25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50" fill="hold"/>
                                        <p:tgtEl>
                                          <p:spTgt spid="3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mph" presetSubtype="0" repeatCount="indefinite" accel="10000" de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450" fill="hold"/>
                                        <p:tgtEl>
                                          <p:spTgt spid="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9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"/>
                            </p:stCondLst>
                            <p:childTnLst>
                              <p:par>
                                <p:cTn id="2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32" grpId="0"/>
      <p:bldP spid="42" grpId="0"/>
      <p:bldP spid="40" grpId="0"/>
      <p:bldP spid="52" grpId="0"/>
      <p:bldP spid="64" grpId="0"/>
      <p:bldP spid="65" grpId="0"/>
      <p:bldP spid="66" grpId="0"/>
      <p:bldP spid="18" grpId="0"/>
      <p:bldP spid="67" grpId="0"/>
      <p:bldP spid="29" grpId="0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ntilla U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2851"/>
            <a:ext cx="12177129" cy="6852297"/>
          </a:xfrm>
          <a:prstGeom prst="rect">
            <a:avLst/>
          </a:prstGeom>
        </p:spPr>
      </p:pic>
      <p:sp>
        <p:nvSpPr>
          <p:cNvPr id="4" name="Número diapo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C536-1F4B-45CC-ACE3-974070E39F3E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38" name="Suel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02"/>
          <a:stretch/>
        </p:blipFill>
        <p:spPr>
          <a:xfrm>
            <a:off x="18599" y="5432455"/>
            <a:ext cx="12160601" cy="758796"/>
          </a:xfrm>
          <a:prstGeom prst="rect">
            <a:avLst/>
          </a:prstGeom>
        </p:spPr>
      </p:pic>
      <p:pic>
        <p:nvPicPr>
          <p:cNvPr id="8" name="Mun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7" y="459913"/>
            <a:ext cx="4065904" cy="1919421"/>
          </a:xfrm>
          <a:prstGeom prst="rect">
            <a:avLst/>
          </a:prstGeom>
        </p:spPr>
      </p:pic>
      <p:pic>
        <p:nvPicPr>
          <p:cNvPr id="13" name="Bandera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90" y="357912"/>
            <a:ext cx="2292101" cy="2295149"/>
          </a:xfrm>
          <a:prstGeom prst="rect">
            <a:avLst/>
          </a:prstGeom>
        </p:spPr>
      </p:pic>
      <p:sp>
        <p:nvSpPr>
          <p:cNvPr id="12" name="Affects everyone"/>
          <p:cNvSpPr txBox="1"/>
          <p:nvPr/>
        </p:nvSpPr>
        <p:spPr>
          <a:xfrm>
            <a:off x="583196" y="566862"/>
            <a:ext cx="1944813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affects</a:t>
            </a:r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everyone</a:t>
            </a:r>
            <a:endParaRPr lang="es-ES" sz="31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16" name="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8" y="3136589"/>
            <a:ext cx="1960917" cy="2700127"/>
          </a:xfrm>
          <a:prstGeom prst="rect">
            <a:avLst/>
          </a:prstGeom>
        </p:spPr>
      </p:pic>
      <p:sp>
        <p:nvSpPr>
          <p:cNvPr id="19" name="United"/>
          <p:cNvSpPr txBox="1"/>
          <p:nvPr/>
        </p:nvSpPr>
        <p:spPr>
          <a:xfrm>
            <a:off x="393361" y="2658088"/>
            <a:ext cx="2031908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8000" dirty="0" err="1">
                <a:solidFill>
                  <a:srgbClr val="6C9424"/>
                </a:solidFill>
                <a:latin typeface="Amatic Bold" panose="02000803000000000000" pitchFamily="2" charset="0"/>
              </a:rPr>
              <a:t>united</a:t>
            </a:r>
            <a:endParaRPr lang="es-ES" sz="80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20" name="Flecha verd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09" y="2296333"/>
            <a:ext cx="539275" cy="399962"/>
          </a:xfrm>
          <a:prstGeom prst="rect">
            <a:avLst/>
          </a:prstGeom>
        </p:spPr>
      </p:pic>
      <p:pic>
        <p:nvPicPr>
          <p:cNvPr id="22" name="U icon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74" y="2471730"/>
            <a:ext cx="671433" cy="686763"/>
          </a:xfrm>
          <a:prstGeom prst="rect">
            <a:avLst/>
          </a:prstGeom>
        </p:spPr>
      </p:pic>
      <p:pic>
        <p:nvPicPr>
          <p:cNvPr id="15" name="Flecha naranj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43" y="1298770"/>
            <a:ext cx="1664211" cy="387097"/>
          </a:xfrm>
          <a:prstGeom prst="rect">
            <a:avLst/>
          </a:prstGeom>
        </p:spPr>
      </p:pic>
      <p:pic>
        <p:nvPicPr>
          <p:cNvPr id="17" name="Pari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77" y="437755"/>
            <a:ext cx="4346457" cy="2895606"/>
          </a:xfrm>
          <a:prstGeom prst="rect">
            <a:avLst/>
          </a:prstGeom>
        </p:spPr>
      </p:pic>
      <p:sp>
        <p:nvSpPr>
          <p:cNvPr id="40" name="Paris agreement"/>
          <p:cNvSpPr txBox="1"/>
          <p:nvPr/>
        </p:nvSpPr>
        <p:spPr>
          <a:xfrm>
            <a:off x="6512779" y="579355"/>
            <a:ext cx="253622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paris</a:t>
            </a:r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 </a:t>
            </a: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agreement</a:t>
            </a:r>
            <a:r>
              <a:rPr lang="es-ES" sz="3100" dirty="0">
                <a:solidFill>
                  <a:schemeClr val="bg1"/>
                </a:solidFill>
                <a:latin typeface="Amatic Bold" panose="02000803000000000000" pitchFamily="2" charset="0"/>
              </a:rPr>
              <a:t> (global) &amp; local </a:t>
            </a:r>
            <a:r>
              <a:rPr lang="es-ES" sz="3100" dirty="0" err="1">
                <a:solidFill>
                  <a:schemeClr val="bg1"/>
                </a:solidFill>
                <a:latin typeface="Amatic Bold" panose="02000803000000000000" pitchFamily="2" charset="0"/>
              </a:rPr>
              <a:t>actions</a:t>
            </a:r>
            <a:endParaRPr lang="es-ES" sz="31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25" name="Acuerdo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596" y="266665"/>
            <a:ext cx="1947676" cy="3112014"/>
          </a:xfrm>
          <a:prstGeom prst="rect">
            <a:avLst/>
          </a:prstGeom>
        </p:spPr>
      </p:pic>
      <p:sp>
        <p:nvSpPr>
          <p:cNvPr id="18" name="Alliances needed"/>
          <p:cNvSpPr txBox="1"/>
          <p:nvPr/>
        </p:nvSpPr>
        <p:spPr>
          <a:xfrm>
            <a:off x="9561596" y="365566"/>
            <a:ext cx="193672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solidFill>
                  <a:schemeClr val="bg1"/>
                </a:solidFill>
                <a:latin typeface="Amatic Bold" panose="02000803000000000000" pitchFamily="2" charset="0"/>
              </a:rPr>
              <a:t>alliances needed</a:t>
            </a:r>
            <a:endParaRPr lang="es-ES" sz="28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48" name="NGOs, goverments..."/>
          <p:cNvSpPr txBox="1"/>
          <p:nvPr/>
        </p:nvSpPr>
        <p:spPr>
          <a:xfrm>
            <a:off x="9409195" y="986812"/>
            <a:ext cx="231607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solidFill>
                  <a:srgbClr val="6C9424"/>
                </a:solidFill>
                <a:latin typeface="Amatic Bold" panose="02000803000000000000" pitchFamily="2" charset="0"/>
              </a:rPr>
              <a:t>NGOs, </a:t>
            </a:r>
            <a:r>
              <a:rPr lang="en-US" dirty="0" err="1">
                <a:solidFill>
                  <a:srgbClr val="6C9424"/>
                </a:solidFill>
                <a:latin typeface="Amatic Bold" panose="02000803000000000000" pitchFamily="2" charset="0"/>
              </a:rPr>
              <a:t>goverments</a:t>
            </a:r>
            <a:r>
              <a:rPr lang="en-US" dirty="0">
                <a:solidFill>
                  <a:srgbClr val="6C9424"/>
                </a:solidFill>
                <a:latin typeface="Amatic Bold" panose="02000803000000000000" pitchFamily="2" charset="0"/>
              </a:rPr>
              <a:t>, regions, cities, companies, universities, citizens...</a:t>
            </a:r>
            <a:endParaRPr lang="es-ES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pic>
        <p:nvPicPr>
          <p:cNvPr id="33" name="Manifestacio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50" y="3626167"/>
            <a:ext cx="4968250" cy="2307341"/>
          </a:xfrm>
          <a:prstGeom prst="rect">
            <a:avLst/>
          </a:prstGeom>
        </p:spPr>
      </p:pic>
      <p:sp>
        <p:nvSpPr>
          <p:cNvPr id="29" name="C40"/>
          <p:cNvSpPr txBox="1"/>
          <p:nvPr/>
        </p:nvSpPr>
        <p:spPr>
          <a:xfrm>
            <a:off x="4248483" y="3491918"/>
            <a:ext cx="96798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54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c40</a:t>
            </a:r>
            <a:endParaRPr lang="es-ES" sz="54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50" name="Disclosure"/>
          <p:cNvSpPr txBox="1"/>
          <p:nvPr/>
        </p:nvSpPr>
        <p:spPr>
          <a:xfrm>
            <a:off x="5612005" y="3862291"/>
            <a:ext cx="11412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E85818"/>
                </a:solidFill>
                <a:latin typeface="Amatic Bold" panose="02000803000000000000" pitchFamily="2" charset="0"/>
              </a:rPr>
              <a:t>DISCLOSURE</a:t>
            </a:r>
            <a:endParaRPr lang="es-ES" sz="2800" dirty="0">
              <a:solidFill>
                <a:srgbClr val="E85818"/>
              </a:solidFill>
              <a:latin typeface="Amatic Bold" panose="02000803000000000000" pitchFamily="2" charset="0"/>
            </a:endParaRPr>
          </a:p>
        </p:txBody>
      </p:sp>
      <p:sp>
        <p:nvSpPr>
          <p:cNvPr id="51" name="Powering..."/>
          <p:cNvSpPr txBox="1"/>
          <p:nvPr/>
        </p:nvSpPr>
        <p:spPr>
          <a:xfrm rot="21198054">
            <a:off x="2425269" y="3831804"/>
            <a:ext cx="11412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400" dirty="0" err="1" smtClean="0">
                <a:solidFill>
                  <a:srgbClr val="E85818"/>
                </a:solidFill>
                <a:latin typeface="Amatic Bold" panose="02000803000000000000" pitchFamily="2" charset="0"/>
              </a:rPr>
              <a:t>Powering</a:t>
            </a:r>
            <a:r>
              <a:rPr lang="es-ES" sz="2400" dirty="0" smtClean="0">
                <a:solidFill>
                  <a:srgbClr val="E85818"/>
                </a:solidFill>
                <a:latin typeface="Amatic Bold" panose="02000803000000000000" pitchFamily="2" charset="0"/>
              </a:rPr>
              <a:t> </a:t>
            </a:r>
            <a:r>
              <a:rPr lang="es-ES" sz="2400" dirty="0" err="1" smtClean="0">
                <a:solidFill>
                  <a:srgbClr val="E85818"/>
                </a:solidFill>
                <a:latin typeface="Amatic Bold" panose="02000803000000000000" pitchFamily="2" charset="0"/>
              </a:rPr>
              <a:t>past</a:t>
            </a:r>
            <a:r>
              <a:rPr lang="es-ES" sz="2400" dirty="0" smtClean="0">
                <a:solidFill>
                  <a:srgbClr val="E85818"/>
                </a:solidFill>
                <a:latin typeface="Amatic Bold" panose="02000803000000000000" pitchFamily="2" charset="0"/>
              </a:rPr>
              <a:t> </a:t>
            </a:r>
            <a:r>
              <a:rPr lang="es-ES" sz="2400" dirty="0" err="1" smtClean="0">
                <a:solidFill>
                  <a:srgbClr val="E85818"/>
                </a:solidFill>
                <a:latin typeface="Amatic Bold" panose="02000803000000000000" pitchFamily="2" charset="0"/>
              </a:rPr>
              <a:t>coal</a:t>
            </a:r>
            <a:r>
              <a:rPr lang="es-ES" sz="2400" dirty="0" smtClean="0">
                <a:solidFill>
                  <a:srgbClr val="E85818"/>
                </a:solidFill>
                <a:latin typeface="Amatic Bold" panose="02000803000000000000" pitchFamily="2" charset="0"/>
              </a:rPr>
              <a:t> </a:t>
            </a:r>
            <a:r>
              <a:rPr lang="es-ES" sz="2400" dirty="0" err="1" smtClean="0">
                <a:solidFill>
                  <a:srgbClr val="E85818"/>
                </a:solidFill>
                <a:latin typeface="Amatic Bold" panose="02000803000000000000" pitchFamily="2" charset="0"/>
              </a:rPr>
              <a:t>alliance</a:t>
            </a:r>
            <a:endParaRPr lang="es-ES" sz="2400" dirty="0">
              <a:solidFill>
                <a:srgbClr val="E85818"/>
              </a:solidFill>
              <a:latin typeface="Amatic Bold" panose="02000803000000000000" pitchFamily="2" charset="0"/>
            </a:endParaRPr>
          </a:p>
        </p:txBody>
      </p:sp>
      <p:sp>
        <p:nvSpPr>
          <p:cNvPr id="53" name="TALANOA"/>
          <p:cNvSpPr txBox="1"/>
          <p:nvPr/>
        </p:nvSpPr>
        <p:spPr>
          <a:xfrm>
            <a:off x="2067284" y="4602493"/>
            <a:ext cx="11412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E85818"/>
                </a:solidFill>
                <a:latin typeface="Amatic Bold" panose="02000803000000000000" pitchFamily="2" charset="0"/>
              </a:rPr>
              <a:t>talanoa</a:t>
            </a:r>
            <a:endParaRPr lang="es-ES" sz="2400" dirty="0">
              <a:solidFill>
                <a:srgbClr val="E85818"/>
              </a:solidFill>
              <a:latin typeface="Amatic Bold" panose="02000803000000000000" pitchFamily="2" charset="0"/>
            </a:endParaRPr>
          </a:p>
        </p:txBody>
      </p:sp>
      <p:sp>
        <p:nvSpPr>
          <p:cNvPr id="54" name="UNFCCC"/>
          <p:cNvSpPr txBox="1"/>
          <p:nvPr/>
        </p:nvSpPr>
        <p:spPr>
          <a:xfrm>
            <a:off x="3208503" y="4486652"/>
            <a:ext cx="10399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unfccc</a:t>
            </a:r>
            <a:endParaRPr lang="es-ES" sz="24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sp>
        <p:nvSpPr>
          <p:cNvPr id="55" name="WBCSD"/>
          <p:cNvSpPr txBox="1"/>
          <p:nvPr/>
        </p:nvSpPr>
        <p:spPr>
          <a:xfrm>
            <a:off x="4751525" y="4373738"/>
            <a:ext cx="11412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rgbClr val="E85818"/>
                </a:solidFill>
                <a:latin typeface="Amatic Bold" panose="02000803000000000000" pitchFamily="2" charset="0"/>
              </a:rPr>
              <a:t>wbcsd</a:t>
            </a:r>
            <a:endParaRPr lang="es-ES" sz="2800" dirty="0">
              <a:solidFill>
                <a:srgbClr val="E85818"/>
              </a:solidFill>
              <a:latin typeface="Amatic Bold" panose="02000803000000000000" pitchFamily="2" charset="0"/>
            </a:endParaRPr>
          </a:p>
        </p:txBody>
      </p:sp>
      <p:sp>
        <p:nvSpPr>
          <p:cNvPr id="56" name="CLG"/>
          <p:cNvSpPr txBox="1"/>
          <p:nvPr/>
        </p:nvSpPr>
        <p:spPr>
          <a:xfrm rot="20604987">
            <a:off x="3764513" y="4547859"/>
            <a:ext cx="11412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E85818"/>
                </a:solidFill>
                <a:latin typeface="Amatic Bold" panose="02000803000000000000" pitchFamily="2" charset="0"/>
              </a:rPr>
              <a:t>CLG</a:t>
            </a:r>
            <a:endParaRPr lang="es-ES" sz="2400" dirty="0">
              <a:solidFill>
                <a:srgbClr val="E85818"/>
              </a:solidFill>
              <a:latin typeface="Amatic Bold" panose="02000803000000000000" pitchFamily="2" charset="0"/>
            </a:endParaRPr>
          </a:p>
        </p:txBody>
      </p:sp>
      <p:sp>
        <p:nvSpPr>
          <p:cNvPr id="57" name="CPLC"/>
          <p:cNvSpPr txBox="1"/>
          <p:nvPr/>
        </p:nvSpPr>
        <p:spPr>
          <a:xfrm rot="1788532">
            <a:off x="6316358" y="4565926"/>
            <a:ext cx="9679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CPLC</a:t>
            </a:r>
            <a:endParaRPr lang="es-ES" sz="36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5" name="Tel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905" y="3400610"/>
            <a:ext cx="2310842" cy="1460626"/>
          </a:xfrm>
          <a:prstGeom prst="rect">
            <a:avLst/>
          </a:prstGeom>
        </p:spPr>
      </p:pic>
      <p:sp>
        <p:nvSpPr>
          <p:cNvPr id="36" name="Efecto tele 1"/>
          <p:cNvSpPr/>
          <p:nvPr/>
        </p:nvSpPr>
        <p:spPr>
          <a:xfrm>
            <a:off x="8361343" y="3473768"/>
            <a:ext cx="2104448" cy="1106358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7" name="Tel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00" y="4440585"/>
            <a:ext cx="2261621" cy="1645923"/>
          </a:xfrm>
          <a:prstGeom prst="rect">
            <a:avLst/>
          </a:prstGeom>
        </p:spPr>
      </p:pic>
      <p:sp>
        <p:nvSpPr>
          <p:cNvPr id="61" name="Efecto tele 2"/>
          <p:cNvSpPr/>
          <p:nvPr/>
        </p:nvSpPr>
        <p:spPr>
          <a:xfrm>
            <a:off x="7292828" y="4548079"/>
            <a:ext cx="2104448" cy="1106358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We will be..."/>
          <p:cNvSpPr txBox="1"/>
          <p:nvPr/>
        </p:nvSpPr>
        <p:spPr>
          <a:xfrm>
            <a:off x="7425853" y="4801617"/>
            <a:ext cx="1098679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rgbClr val="6C9424"/>
                </a:solidFill>
                <a:latin typeface="Amatic Bold" panose="02000803000000000000" pitchFamily="2" charset="0"/>
              </a:rPr>
              <a:t>we will be toasted, roasted and grilled</a:t>
            </a:r>
            <a:endParaRPr lang="es-ES" sz="1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32" name="Too late, too sudden"/>
          <p:cNvSpPr txBox="1"/>
          <p:nvPr/>
        </p:nvSpPr>
        <p:spPr>
          <a:xfrm>
            <a:off x="8473495" y="3651094"/>
            <a:ext cx="1009453" cy="718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Amatic Bold" panose="02000803000000000000" pitchFamily="2" charset="0"/>
              </a:rPr>
              <a:t>Civilization require energy, but energy use must not destroy civilization</a:t>
            </a:r>
            <a:endParaRPr lang="es-ES" sz="14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9" name="Tel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242" y="4484918"/>
            <a:ext cx="2261621" cy="1429515"/>
          </a:xfrm>
          <a:prstGeom prst="rect">
            <a:avLst/>
          </a:prstGeom>
        </p:spPr>
      </p:pic>
      <p:sp>
        <p:nvSpPr>
          <p:cNvPr id="63" name="Efecto tele 3"/>
          <p:cNvSpPr/>
          <p:nvPr/>
        </p:nvSpPr>
        <p:spPr>
          <a:xfrm>
            <a:off x="9655280" y="4589174"/>
            <a:ext cx="2104448" cy="1106358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There is no plan b..."/>
          <p:cNvSpPr txBox="1"/>
          <p:nvPr/>
        </p:nvSpPr>
        <p:spPr>
          <a:xfrm>
            <a:off x="9761907" y="4794968"/>
            <a:ext cx="1098679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rgbClr val="6C9424"/>
                </a:solidFill>
                <a:latin typeface="Amatic Bold" panose="02000803000000000000" pitchFamily="2" charset="0"/>
              </a:rPr>
              <a:t>There is no Plan B because there is no planet B</a:t>
            </a:r>
            <a:endParaRPr lang="es-ES" sz="1400" dirty="0">
              <a:solidFill>
                <a:srgbClr val="6C9424"/>
              </a:solidFill>
              <a:latin typeface="Amatic Bold" panose="02000803000000000000" pitchFamily="2" charset="0"/>
            </a:endParaRPr>
          </a:p>
        </p:txBody>
      </p:sp>
      <p:sp>
        <p:nvSpPr>
          <p:cNvPr id="43" name="Velo"/>
          <p:cNvSpPr/>
          <p:nvPr/>
        </p:nvSpPr>
        <p:spPr>
          <a:xfrm>
            <a:off x="9987" y="0"/>
            <a:ext cx="12192000" cy="5969088"/>
          </a:xfrm>
          <a:prstGeom prst="rect">
            <a:avLst/>
          </a:prstGeom>
          <a:solidFill>
            <a:srgbClr val="6C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14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accel="10000" de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450" fill="hold"/>
                                        <p:tgtEl>
                                          <p:spTgt spid="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850"/>
                            </p:stCondLst>
                            <p:childTnLst>
                              <p:par>
                                <p:cTn id="57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6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922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40" grpId="0"/>
      <p:bldP spid="18" grpId="0"/>
      <p:bldP spid="48" grpId="0"/>
      <p:bldP spid="2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36" grpId="0" animBg="1"/>
      <p:bldP spid="36" grpId="1" animBg="1"/>
      <p:bldP spid="61" grpId="0" animBg="1"/>
      <p:bldP spid="61" grpId="1" animBg="1"/>
      <p:bldP spid="60" grpId="0"/>
      <p:bldP spid="32" grpId="0"/>
      <p:bldP spid="63" grpId="0" animBg="1"/>
      <p:bldP spid="63" grpId="1" animBg="1"/>
      <p:bldP spid="70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C536-1F4B-45CC-ACE3-974070E39F3E}" type="slidenum">
              <a:rPr lang="es-ES" smtClean="0"/>
              <a:pPr/>
              <a:t>8</a:t>
            </a:fld>
            <a:endParaRPr lang="es-ES" dirty="0"/>
          </a:p>
        </p:txBody>
      </p:sp>
      <p:pic>
        <p:nvPicPr>
          <p:cNvPr id="12" name="Plantilla Iberdrola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192000" cy="6845808"/>
          </a:xfrm>
          <a:prstGeom prst="rect">
            <a:avLst/>
          </a:prstGeom>
        </p:spPr>
      </p:pic>
      <p:pic>
        <p:nvPicPr>
          <p:cNvPr id="10" name="Bocat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04" y="2189063"/>
            <a:ext cx="2020828" cy="1551435"/>
          </a:xfrm>
          <a:prstGeom prst="rect">
            <a:avLst/>
          </a:prstGeom>
        </p:spPr>
      </p:pic>
      <p:pic>
        <p:nvPicPr>
          <p:cNvPr id="11" name="Iberdro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56" y="2518248"/>
            <a:ext cx="1627635" cy="783338"/>
          </a:xfrm>
          <a:prstGeom prst="rect">
            <a:avLst/>
          </a:prstGeom>
        </p:spPr>
      </p:pic>
      <p:pic>
        <p:nvPicPr>
          <p:cNvPr id="13" name="Flech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19" y="1551669"/>
            <a:ext cx="688849" cy="1063754"/>
          </a:xfrm>
          <a:prstGeom prst="rect">
            <a:avLst/>
          </a:prstGeom>
        </p:spPr>
      </p:pic>
      <p:sp>
        <p:nvSpPr>
          <p:cNvPr id="15" name="Instruments initiativas innovation"/>
          <p:cNvSpPr txBox="1"/>
          <p:nvPr/>
        </p:nvSpPr>
        <p:spPr>
          <a:xfrm>
            <a:off x="6176210" y="1007210"/>
            <a:ext cx="1467853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32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INVESTMENTS</a:t>
            </a:r>
            <a:endParaRPr lang="es-E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16" name="Molin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57" y="407888"/>
            <a:ext cx="1036322" cy="1389891"/>
          </a:xfrm>
          <a:prstGeom prst="rect">
            <a:avLst/>
          </a:prstGeom>
        </p:spPr>
      </p:pic>
      <p:sp>
        <p:nvSpPr>
          <p:cNvPr id="17" name="Instruments initiativas innovation"/>
          <p:cNvSpPr txBox="1"/>
          <p:nvPr/>
        </p:nvSpPr>
        <p:spPr>
          <a:xfrm>
            <a:off x="6240379" y="543316"/>
            <a:ext cx="1467853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2400" dirty="0" smtClean="0">
                <a:solidFill>
                  <a:srgbClr val="E85818"/>
                </a:solidFill>
                <a:latin typeface="Amatic Bold" panose="02000803000000000000" pitchFamily="2" charset="0"/>
              </a:rPr>
              <a:t>#</a:t>
            </a:r>
            <a:r>
              <a:rPr lang="es-ES" sz="3200" dirty="0" smtClean="0">
                <a:solidFill>
                  <a:srgbClr val="E85818"/>
                </a:solidFill>
                <a:latin typeface="Amatic Bold" panose="02000803000000000000" pitchFamily="2" charset="0"/>
              </a:rPr>
              <a:t>1</a:t>
            </a:r>
            <a:endParaRPr lang="es-ES" sz="3200" dirty="0">
              <a:solidFill>
                <a:srgbClr val="E85818"/>
              </a:solidFill>
              <a:latin typeface="Amatic Bold" panose="020008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51" y="2319051"/>
            <a:ext cx="1804420" cy="615697"/>
          </a:xfrm>
          <a:prstGeom prst="rect">
            <a:avLst/>
          </a:prstGeom>
        </p:spPr>
      </p:pic>
      <p:sp>
        <p:nvSpPr>
          <p:cNvPr id="19" name="Instruments initiativas innovation"/>
          <p:cNvSpPr txBox="1"/>
          <p:nvPr/>
        </p:nvSpPr>
        <p:spPr>
          <a:xfrm>
            <a:off x="8133349" y="1772655"/>
            <a:ext cx="1467853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32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innovation</a:t>
            </a:r>
            <a:endParaRPr lang="es-E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874" y="648550"/>
            <a:ext cx="1056103" cy="100889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62" y="3197134"/>
            <a:ext cx="1914148" cy="481585"/>
          </a:xfrm>
          <a:prstGeom prst="rect">
            <a:avLst/>
          </a:prstGeom>
        </p:spPr>
      </p:pic>
      <p:sp>
        <p:nvSpPr>
          <p:cNvPr id="22" name="Instruments initiativas innovation"/>
          <p:cNvSpPr txBox="1"/>
          <p:nvPr/>
        </p:nvSpPr>
        <p:spPr>
          <a:xfrm>
            <a:off x="8933790" y="3343569"/>
            <a:ext cx="1467853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32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GOVERNANCE</a:t>
            </a:r>
            <a:endParaRPr lang="es-E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95" y="2540059"/>
            <a:ext cx="771146" cy="62484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61" y="3645569"/>
            <a:ext cx="591313" cy="1176530"/>
          </a:xfrm>
          <a:prstGeom prst="rect">
            <a:avLst/>
          </a:prstGeom>
        </p:spPr>
      </p:pic>
      <p:sp>
        <p:nvSpPr>
          <p:cNvPr id="25" name="Instruments initiativas innovation"/>
          <p:cNvSpPr txBox="1"/>
          <p:nvPr/>
        </p:nvSpPr>
        <p:spPr>
          <a:xfrm>
            <a:off x="6678815" y="5033133"/>
            <a:ext cx="1467853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32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ADAPTATION</a:t>
            </a:r>
            <a:endParaRPr lang="es-E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55" y="3927453"/>
            <a:ext cx="1688668" cy="166725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49" y="3632135"/>
            <a:ext cx="591313" cy="1176530"/>
          </a:xfrm>
          <a:prstGeom prst="rect">
            <a:avLst/>
          </a:prstGeom>
        </p:spPr>
      </p:pic>
      <p:sp>
        <p:nvSpPr>
          <p:cNvPr id="28" name="Instruments initiativas innovation"/>
          <p:cNvSpPr txBox="1"/>
          <p:nvPr/>
        </p:nvSpPr>
        <p:spPr>
          <a:xfrm>
            <a:off x="3865173" y="5019699"/>
            <a:ext cx="146785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 err="1" smtClean="0">
                <a:solidFill>
                  <a:schemeClr val="bg1"/>
                </a:solidFill>
                <a:latin typeface="Amatic Bold" panose="02000803000000000000" pitchFamily="2" charset="0"/>
              </a:rPr>
              <a:t>mitigation</a:t>
            </a:r>
            <a:endParaRPr lang="es-ES" sz="3200" dirty="0" smtClean="0">
              <a:solidFill>
                <a:schemeClr val="bg1"/>
              </a:solidFill>
              <a:latin typeface="Amatic Bold" panose="02000803000000000000" pitchFamily="2" charset="0"/>
            </a:endParaRPr>
          </a:p>
          <a:p>
            <a:pPr>
              <a:lnSpc>
                <a:spcPts val="3000"/>
              </a:lnSpc>
            </a:pPr>
            <a:r>
              <a:rPr lang="es-ES" sz="32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COMMITMENTS</a:t>
            </a:r>
            <a:endParaRPr lang="es-E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6"/>
          <a:stretch/>
        </p:blipFill>
        <p:spPr>
          <a:xfrm>
            <a:off x="3031958" y="4346892"/>
            <a:ext cx="623664" cy="92354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82" y="3290672"/>
            <a:ext cx="1856236" cy="515113"/>
          </a:xfrm>
          <a:prstGeom prst="rect">
            <a:avLst/>
          </a:prstGeom>
        </p:spPr>
      </p:pic>
      <p:sp>
        <p:nvSpPr>
          <p:cNvPr id="32" name="Instruments initiativas innovation"/>
          <p:cNvSpPr txBox="1"/>
          <p:nvPr/>
        </p:nvSpPr>
        <p:spPr>
          <a:xfrm>
            <a:off x="1675591" y="3195335"/>
            <a:ext cx="1675174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3200" dirty="0" err="1">
                <a:solidFill>
                  <a:schemeClr val="bg1"/>
                </a:solidFill>
                <a:latin typeface="Amatic Bold" panose="02000803000000000000" pitchFamily="2" charset="0"/>
              </a:rPr>
              <a:t>Education</a:t>
            </a:r>
            <a:r>
              <a:rPr lang="es-ES" sz="3200" dirty="0">
                <a:solidFill>
                  <a:schemeClr val="bg1"/>
                </a:solidFill>
                <a:latin typeface="Amatic Bold" panose="02000803000000000000" pitchFamily="2" charset="0"/>
              </a:rPr>
              <a:t> and </a:t>
            </a:r>
            <a:r>
              <a:rPr lang="es-ES" sz="3200" dirty="0" err="1">
                <a:solidFill>
                  <a:schemeClr val="bg1"/>
                </a:solidFill>
                <a:latin typeface="Amatic Bold" panose="02000803000000000000" pitchFamily="2" charset="0"/>
              </a:rPr>
              <a:t>Awareness</a:t>
            </a:r>
            <a:endParaRPr lang="es-E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51" y="2029490"/>
            <a:ext cx="1591059" cy="90525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33" y="2060286"/>
            <a:ext cx="1545339" cy="926594"/>
          </a:xfrm>
          <a:prstGeom prst="rect">
            <a:avLst/>
          </a:prstGeom>
        </p:spPr>
      </p:pic>
      <p:sp>
        <p:nvSpPr>
          <p:cNvPr id="35" name="Instruments initiativas innovation"/>
          <p:cNvSpPr txBox="1"/>
          <p:nvPr/>
        </p:nvSpPr>
        <p:spPr>
          <a:xfrm>
            <a:off x="2662489" y="1581114"/>
            <a:ext cx="1467853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3200" dirty="0" smtClean="0">
                <a:solidFill>
                  <a:schemeClr val="bg1"/>
                </a:solidFill>
                <a:latin typeface="Amatic Bold" panose="02000803000000000000" pitchFamily="2" charset="0"/>
              </a:rPr>
              <a:t>ALLIANCES</a:t>
            </a:r>
            <a:endParaRPr lang="es-E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26" y="849273"/>
            <a:ext cx="1069850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2" grpId="0"/>
      <p:bldP spid="25" grpId="0"/>
      <p:bldP spid="28" grpId="0"/>
      <p:bldP spid="32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ntilla gracias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"/>
            <a:ext cx="12192000" cy="6845808"/>
          </a:xfrm>
          <a:prstGeom prst="rect">
            <a:avLst/>
          </a:prstGeom>
        </p:spPr>
      </p:pic>
      <p:pic>
        <p:nvPicPr>
          <p:cNvPr id="9" name="Rayo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17" y="777906"/>
            <a:ext cx="2484125" cy="2414021"/>
          </a:xfrm>
          <a:prstGeom prst="rect">
            <a:avLst/>
          </a:prstGeom>
        </p:spPr>
      </p:pic>
      <p:pic>
        <p:nvPicPr>
          <p:cNvPr id="4" name="Mundo feliz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3" y="1100949"/>
            <a:ext cx="1636779" cy="1621539"/>
          </a:xfrm>
          <a:prstGeom prst="rect">
            <a:avLst/>
          </a:prstGeom>
        </p:spPr>
      </p:pic>
      <p:pic>
        <p:nvPicPr>
          <p:cNvPr id="5" name="Bocata gracia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41" y="814660"/>
            <a:ext cx="1602613" cy="781689"/>
          </a:xfrm>
          <a:prstGeom prst="rect">
            <a:avLst/>
          </a:prstGeom>
        </p:spPr>
      </p:pic>
      <p:sp>
        <p:nvSpPr>
          <p:cNvPr id="6" name="Thanks"/>
          <p:cNvSpPr txBox="1"/>
          <p:nvPr/>
        </p:nvSpPr>
        <p:spPr>
          <a:xfrm>
            <a:off x="7549542" y="1125437"/>
            <a:ext cx="1521612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4400" dirty="0" smtClean="0">
                <a:solidFill>
                  <a:srgbClr val="6C9424"/>
                </a:solidFill>
                <a:latin typeface="Amatic Bold" panose="02000803000000000000" pitchFamily="2" charset="0"/>
              </a:rPr>
              <a:t>THANKS</a:t>
            </a:r>
            <a:endParaRPr lang="es-ES" sz="44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  <p:pic>
        <p:nvPicPr>
          <p:cNvPr id="7" name="Flech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90" y="3343858"/>
            <a:ext cx="411481" cy="560833"/>
          </a:xfrm>
          <a:prstGeom prst="rect">
            <a:avLst/>
          </a:prstGeom>
        </p:spPr>
      </p:pic>
      <p:sp>
        <p:nvSpPr>
          <p:cNvPr id="8" name="Among all we can get"/>
          <p:cNvSpPr txBox="1"/>
          <p:nvPr/>
        </p:nvSpPr>
        <p:spPr>
          <a:xfrm>
            <a:off x="705854" y="4250477"/>
            <a:ext cx="1075623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chemeClr val="bg1"/>
                </a:solidFill>
                <a:latin typeface="Amatic Bold" panose="02000803000000000000" pitchFamily="2" charset="0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Amatic Bold" panose="02000803000000000000" pitchFamily="2" charset="0"/>
              </a:rPr>
              <a:t>Decarbonistaion</a:t>
            </a:r>
            <a:r>
              <a:rPr lang="en-US" sz="3200" dirty="0">
                <a:solidFill>
                  <a:schemeClr val="bg1"/>
                </a:solidFill>
                <a:latin typeface="Amatic Bold" panose="02000803000000000000" pitchFamily="2" charset="0"/>
              </a:rPr>
              <a:t> cost is much lower than the cost of non </a:t>
            </a:r>
            <a:r>
              <a:rPr lang="en-US" sz="3200" dirty="0" err="1">
                <a:solidFill>
                  <a:schemeClr val="bg1"/>
                </a:solidFill>
                <a:latin typeface="Amatic Bold" panose="02000803000000000000" pitchFamily="2" charset="0"/>
              </a:rPr>
              <a:t>decarbonising</a:t>
            </a:r>
            <a:endParaRPr lang="en-U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chemeClr val="bg1"/>
                </a:solidFill>
                <a:latin typeface="Amatic Bold" panose="02000803000000000000" pitchFamily="2" charset="0"/>
              </a:rPr>
              <a:t> • Fighting against climate change is an obligation, is feasible and is plenty of opportunities </a:t>
            </a:r>
          </a:p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chemeClr val="bg1"/>
                </a:solidFill>
                <a:latin typeface="Amatic Bold" panose="02000803000000000000" pitchFamily="2" charset="0"/>
              </a:rPr>
              <a:t>• Among all we can get it</a:t>
            </a:r>
            <a:endParaRPr lang="es-ES" sz="3200" dirty="0">
              <a:solidFill>
                <a:schemeClr val="bg1"/>
              </a:solidFill>
              <a:latin typeface="Amatic Bold" panose="020008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50" fill="hold"/>
                                        <p:tgtEl>
                                          <p:spTgt spid="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" fill="hold"/>
                                        <p:tgtEl>
                                          <p:spTgt spid="5"/>
                                        </p:tgtEl>
                                      </p:cBhvr>
                                      <p:by x="98000" y="98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" fill="hold"/>
                                        <p:tgtEl>
                                          <p:spTgt spid="7"/>
                                        </p:tgtEl>
                                      </p:cBhvr>
                                      <p:by x="98000" y="98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236</Words>
  <Application>Microsoft Office PowerPoint</Application>
  <PresentationFormat>Panorámica</PresentationFormat>
  <Paragraphs>99</Paragraphs>
  <Slides>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Helvetica Neue</vt:lpstr>
      <vt:lpstr>Calibri</vt:lpstr>
      <vt:lpstr>Arial</vt:lpstr>
      <vt:lpstr>Amatic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79</cp:revision>
  <dcterms:created xsi:type="dcterms:W3CDTF">2018-06-21T09:08:19Z</dcterms:created>
  <dcterms:modified xsi:type="dcterms:W3CDTF">2018-06-27T14:01:12Z</dcterms:modified>
</cp:coreProperties>
</file>